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305" r:id="rId3"/>
    <p:sldId id="260" r:id="rId4"/>
    <p:sldId id="263" r:id="rId5"/>
    <p:sldId id="266" r:id="rId6"/>
    <p:sldId id="316" r:id="rId7"/>
    <p:sldId id="308" r:id="rId8"/>
    <p:sldId id="321" r:id="rId9"/>
    <p:sldId id="317" r:id="rId10"/>
    <p:sldId id="318" r:id="rId11"/>
    <p:sldId id="319" r:id="rId12"/>
    <p:sldId id="310" r:id="rId13"/>
    <p:sldId id="311" r:id="rId14"/>
    <p:sldId id="312" r:id="rId15"/>
    <p:sldId id="282" r:id="rId16"/>
    <p:sldId id="284" r:id="rId17"/>
    <p:sldId id="283" r:id="rId18"/>
    <p:sldId id="322" r:id="rId19"/>
    <p:sldId id="326" r:id="rId20"/>
    <p:sldId id="330" r:id="rId21"/>
    <p:sldId id="323" r:id="rId22"/>
    <p:sldId id="327" r:id="rId23"/>
    <p:sldId id="329" r:id="rId24"/>
    <p:sldId id="320" r:id="rId25"/>
  </p:sldIdLst>
  <p:sldSz cx="9144000" cy="6858000" type="screen4x3"/>
  <p:notesSz cx="9144000" cy="6858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60"/>
  </p:normalViewPr>
  <p:slideViewPr>
    <p:cSldViewPr>
      <p:cViewPr varScale="1">
        <p:scale>
          <a:sx n="74" d="100"/>
          <a:sy n="74" d="100"/>
        </p:scale>
        <p:origin x="738" y="60"/>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2162683"/>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1515745" y="2143061"/>
            <a:ext cx="6112509" cy="203835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120265" y="4658677"/>
            <a:ext cx="4903469" cy="1031875"/>
          </a:xfrm>
          <a:prstGeom prst="rect">
            <a:avLst/>
          </a:prstGeom>
        </p:spPr>
        <p:txBody>
          <a:bodyPr wrap="square" lIns="0" tIns="0" rIns="0" bIns="0">
            <a:spAutoFit/>
          </a:bodyPr>
          <a:lstStyle>
            <a:lvl1pPr>
              <a:defRPr sz="3300" b="0" i="0">
                <a:solidFill>
                  <a:srgbClr val="001F5F"/>
                </a:solidFill>
                <a:latin typeface="Cambria"/>
                <a:cs typeface="Cambr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2162555"/>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400" b="1" i="0">
                <a:solidFill>
                  <a:schemeClr val="bg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673450"/>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4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2162683"/>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83895" y="240284"/>
            <a:ext cx="7776209" cy="958215"/>
          </a:xfrm>
          <a:prstGeom prst="rect">
            <a:avLst/>
          </a:prstGeom>
        </p:spPr>
        <p:txBody>
          <a:bodyPr wrap="square" lIns="0" tIns="0" rIns="0" bIns="0">
            <a:spAutoFit/>
          </a:bodyPr>
          <a:lstStyle>
            <a:lvl1pPr>
              <a:defRPr sz="3400" b="1" i="0">
                <a:solidFill>
                  <a:schemeClr val="bg1"/>
                </a:solidFill>
                <a:latin typeface="Arial"/>
                <a:cs typeface="Arial"/>
              </a:defRPr>
            </a:lvl1pPr>
          </a:lstStyle>
          <a:p>
            <a:endParaRPr/>
          </a:p>
        </p:txBody>
      </p:sp>
      <p:sp>
        <p:nvSpPr>
          <p:cNvPr id="3" name="Holder 3"/>
          <p:cNvSpPr>
            <a:spLocks noGrp="1"/>
          </p:cNvSpPr>
          <p:nvPr>
            <p:ph type="body" idx="1"/>
          </p:nvPr>
        </p:nvSpPr>
        <p:spPr>
          <a:xfrm>
            <a:off x="583590" y="3031870"/>
            <a:ext cx="7796530" cy="365125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2/6/2021</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8835" y="2176488"/>
            <a:ext cx="8228965" cy="3707425"/>
          </a:xfrm>
          <a:prstGeom prst="rect">
            <a:avLst/>
          </a:prstGeom>
        </p:spPr>
        <p:txBody>
          <a:bodyPr vert="horz" wrap="square" lIns="0" tIns="90170" rIns="0" bIns="0" rtlCol="0">
            <a:spAutoFit/>
          </a:bodyPr>
          <a:lstStyle/>
          <a:p>
            <a:pPr marL="513080" marR="5080" indent="-501015" algn="ctr">
              <a:lnSpc>
                <a:spcPts val="4740"/>
              </a:lnSpc>
              <a:spcBef>
                <a:spcPts val="710"/>
              </a:spcBef>
            </a:pPr>
            <a:r>
              <a:rPr sz="4400" spc="-5" dirty="0">
                <a:solidFill>
                  <a:srgbClr val="2C52B1"/>
                </a:solidFill>
                <a:latin typeface="Cambria"/>
                <a:cs typeface="Cambria"/>
              </a:rPr>
              <a:t>Un </a:t>
            </a:r>
            <a:r>
              <a:rPr sz="4400" spc="-10" dirty="0">
                <a:solidFill>
                  <a:srgbClr val="2C52B1"/>
                </a:solidFill>
                <a:latin typeface="Cambria"/>
                <a:cs typeface="Cambria"/>
              </a:rPr>
              <a:t>jour </a:t>
            </a:r>
            <a:r>
              <a:rPr sz="4400" spc="-35" dirty="0">
                <a:solidFill>
                  <a:srgbClr val="2C52B1"/>
                </a:solidFill>
                <a:latin typeface="Cambria"/>
                <a:cs typeface="Cambria"/>
              </a:rPr>
              <a:t>nouveau </a:t>
            </a:r>
            <a:r>
              <a:rPr lang="fr-CA" sz="4400" spc="-35" dirty="0">
                <a:solidFill>
                  <a:srgbClr val="2C52B1"/>
                </a:solidFill>
                <a:latin typeface="Cambria"/>
                <a:cs typeface="Cambria"/>
              </a:rPr>
              <a:t>:</a:t>
            </a:r>
            <a:br>
              <a:rPr lang="fr-CA" sz="4400" spc="-35" dirty="0">
                <a:solidFill>
                  <a:srgbClr val="2C52B1"/>
                </a:solidFill>
                <a:latin typeface="Cambria"/>
                <a:cs typeface="Cambria"/>
              </a:rPr>
            </a:br>
            <a:r>
              <a:rPr sz="4400" spc="-5" dirty="0">
                <a:solidFill>
                  <a:srgbClr val="2C52B1"/>
                </a:solidFill>
                <a:latin typeface="Cambria"/>
                <a:cs typeface="Cambria"/>
              </a:rPr>
              <a:t>la </a:t>
            </a:r>
            <a:r>
              <a:rPr sz="4400" spc="-15" dirty="0">
                <a:solidFill>
                  <a:srgbClr val="2C52B1"/>
                </a:solidFill>
                <a:latin typeface="Cambria"/>
                <a:cs typeface="Cambria"/>
              </a:rPr>
              <a:t>vaccination  </a:t>
            </a:r>
            <a:r>
              <a:rPr lang="fr-CA" sz="4400" spc="-15" dirty="0">
                <a:solidFill>
                  <a:srgbClr val="2C52B1"/>
                </a:solidFill>
                <a:latin typeface="Cambria"/>
                <a:cs typeface="Cambria"/>
              </a:rPr>
              <a:t/>
            </a:r>
            <a:br>
              <a:rPr lang="fr-CA" sz="4400" spc="-15" dirty="0">
                <a:solidFill>
                  <a:srgbClr val="2C52B1"/>
                </a:solidFill>
                <a:latin typeface="Cambria"/>
                <a:cs typeface="Cambria"/>
              </a:rPr>
            </a:br>
            <a:r>
              <a:rPr sz="4400" spc="-20" dirty="0" err="1">
                <a:solidFill>
                  <a:srgbClr val="2C52B1"/>
                </a:solidFill>
                <a:latin typeface="Cambria"/>
                <a:cs typeface="Cambria"/>
              </a:rPr>
              <a:t>contre</a:t>
            </a:r>
            <a:r>
              <a:rPr sz="4400" spc="-20" dirty="0">
                <a:solidFill>
                  <a:srgbClr val="2C52B1"/>
                </a:solidFill>
                <a:latin typeface="Cambria"/>
                <a:cs typeface="Cambria"/>
              </a:rPr>
              <a:t> </a:t>
            </a:r>
            <a:r>
              <a:rPr sz="4400" spc="-5" dirty="0">
                <a:solidFill>
                  <a:srgbClr val="2C52B1"/>
                </a:solidFill>
                <a:latin typeface="Cambria"/>
                <a:cs typeface="Cambria"/>
              </a:rPr>
              <a:t>la </a:t>
            </a:r>
            <a:r>
              <a:rPr sz="4400" spc="-20" dirty="0" smtClean="0">
                <a:solidFill>
                  <a:srgbClr val="2C52B1"/>
                </a:solidFill>
                <a:latin typeface="Cambria"/>
                <a:cs typeface="Cambria"/>
              </a:rPr>
              <a:t>COVID-19</a:t>
            </a:r>
            <a:r>
              <a:rPr lang="fr-CA" sz="4400" spc="-20" dirty="0">
                <a:solidFill>
                  <a:srgbClr val="2C52B1"/>
                </a:solidFill>
                <a:latin typeface="Cambria"/>
                <a:cs typeface="Cambria"/>
              </a:rPr>
              <a:t/>
            </a:r>
            <a:br>
              <a:rPr lang="fr-CA" sz="4400" spc="-20" dirty="0">
                <a:solidFill>
                  <a:srgbClr val="2C52B1"/>
                </a:solidFill>
                <a:latin typeface="Cambria"/>
                <a:cs typeface="Cambria"/>
              </a:rPr>
            </a:br>
            <a:r>
              <a:rPr lang="fr-CA" sz="1400" dirty="0" smtClean="0">
                <a:solidFill>
                  <a:srgbClr val="002060"/>
                </a:solidFill>
                <a:latin typeface="Comic Sans MS" panose="030F0702030302020204" pitchFamily="66" charset="0"/>
              </a:rPr>
              <a:t>Par</a:t>
            </a:r>
            <a:br>
              <a:rPr lang="fr-CA" sz="1400" dirty="0" smtClean="0">
                <a:solidFill>
                  <a:srgbClr val="002060"/>
                </a:solidFill>
                <a:latin typeface="Comic Sans MS" panose="030F0702030302020204" pitchFamily="66" charset="0"/>
              </a:rPr>
            </a:br>
            <a:r>
              <a:rPr lang="fr-CA" sz="1400" dirty="0" smtClean="0">
                <a:solidFill>
                  <a:srgbClr val="002060"/>
                </a:solidFill>
                <a:latin typeface="Comic Sans MS" panose="030F0702030302020204" pitchFamily="66" charset="0"/>
              </a:rPr>
              <a:t>Caterina </a:t>
            </a:r>
            <a:r>
              <a:rPr lang="fr-CA" sz="1400" dirty="0">
                <a:solidFill>
                  <a:srgbClr val="002060"/>
                </a:solidFill>
                <a:latin typeface="Comic Sans MS" panose="030F0702030302020204" pitchFamily="66" charset="0"/>
              </a:rPr>
              <a:t>Staltari, Inf. </a:t>
            </a:r>
            <a:r>
              <a:rPr lang="fr-CA" sz="1400" dirty="0" err="1">
                <a:solidFill>
                  <a:srgbClr val="002060"/>
                </a:solidFill>
                <a:latin typeface="Comic Sans MS" panose="030F0702030302020204" pitchFamily="66" charset="0"/>
              </a:rPr>
              <a:t>BSc</a:t>
            </a:r>
            <a:r>
              <a:rPr lang="fr-CA" sz="1400" dirty="0">
                <a:solidFill>
                  <a:srgbClr val="002060"/>
                </a:solidFill>
                <a:latin typeface="Comic Sans MS" panose="030F0702030302020204" pitchFamily="66" charset="0"/>
              </a:rPr>
              <a:t>. </a:t>
            </a:r>
            <a:r>
              <a:rPr lang="fr-CA" sz="1400" dirty="0" err="1">
                <a:solidFill>
                  <a:srgbClr val="002060"/>
                </a:solidFill>
                <a:latin typeface="Comic Sans MS" panose="030F0702030302020204" pitchFamily="66" charset="0"/>
              </a:rPr>
              <a:t>MSc</a:t>
            </a:r>
            <a:r>
              <a:rPr lang="fr-CA" sz="1400" dirty="0">
                <a:solidFill>
                  <a:srgbClr val="002060"/>
                </a:solidFill>
                <a:latin typeface="Comic Sans MS" panose="030F0702030302020204" pitchFamily="66" charset="0"/>
              </a:rPr>
              <a:t>., APPR (CUSM)</a:t>
            </a:r>
            <a:r>
              <a:rPr lang="fr-CA" sz="4400" dirty="0">
                <a:solidFill>
                  <a:srgbClr val="002060"/>
                </a:solidFill>
                <a:latin typeface="Comic Sans MS" panose="030F0702030302020204" pitchFamily="66" charset="0"/>
              </a:rPr>
              <a:t/>
            </a:r>
            <a:br>
              <a:rPr lang="fr-CA" sz="4400" dirty="0">
                <a:solidFill>
                  <a:srgbClr val="002060"/>
                </a:solidFill>
                <a:latin typeface="Comic Sans MS" panose="030F0702030302020204" pitchFamily="66" charset="0"/>
              </a:rPr>
            </a:br>
            <a:endParaRPr sz="4400" dirty="0">
              <a:latin typeface="Cambria"/>
              <a:cs typeface="Cambria"/>
            </a:endParaRPr>
          </a:p>
        </p:txBody>
      </p:sp>
      <p:sp>
        <p:nvSpPr>
          <p:cNvPr id="4" name="object 4"/>
          <p:cNvSpPr/>
          <p:nvPr/>
        </p:nvSpPr>
        <p:spPr>
          <a:xfrm>
            <a:off x="0" y="0"/>
            <a:ext cx="9144000" cy="2170049"/>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408835" y="6226888"/>
            <a:ext cx="2540741" cy="417660"/>
          </a:xfrm>
          <a:prstGeom prst="rect">
            <a:avLst/>
          </a:prstGeom>
          <a:blipFill>
            <a:blip r:embed="rId3" cstate="print"/>
            <a:stretch>
              <a:fillRect/>
            </a:stretch>
          </a:blipFill>
        </p:spPr>
        <p:txBody>
          <a:bodyPr wrap="square" lIns="0" tIns="0" rIns="0" bIns="0" rtlCol="0"/>
          <a:lstStyle/>
          <a:p>
            <a:endParaRPr/>
          </a:p>
        </p:txBody>
      </p:sp>
      <p:pic>
        <p:nvPicPr>
          <p:cNvPr id="8" name="Picture 2">
            <a:extLst>
              <a:ext uri="{FF2B5EF4-FFF2-40B4-BE49-F238E27FC236}">
                <a16:creationId xmlns:a16="http://schemas.microsoft.com/office/drawing/2014/main" xmlns="" id="{7EFC314E-502A-4B9B-BA02-587731193A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4948" y="5181600"/>
            <a:ext cx="1670769"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7262" y="204723"/>
            <a:ext cx="4799330" cy="635000"/>
          </a:xfrm>
          <a:prstGeom prst="rect">
            <a:avLst/>
          </a:prstGeom>
        </p:spPr>
        <p:txBody>
          <a:bodyPr vert="horz" wrap="square" lIns="0" tIns="12700" rIns="0" bIns="0" rtlCol="0">
            <a:spAutoFit/>
          </a:bodyPr>
          <a:lstStyle/>
          <a:p>
            <a:pPr marL="12700">
              <a:lnSpc>
                <a:spcPct val="100000"/>
              </a:lnSpc>
              <a:spcBef>
                <a:spcPts val="100"/>
              </a:spcBef>
            </a:pPr>
            <a:r>
              <a:rPr sz="4000" b="0" spc="-25" dirty="0">
                <a:solidFill>
                  <a:srgbClr val="001F5F"/>
                </a:solidFill>
                <a:latin typeface="Cambria"/>
                <a:cs typeface="Cambria"/>
              </a:rPr>
              <a:t>Vaccination</a:t>
            </a:r>
            <a:r>
              <a:rPr sz="4000" b="0" spc="-60" dirty="0">
                <a:solidFill>
                  <a:srgbClr val="001F5F"/>
                </a:solidFill>
                <a:latin typeface="Cambria"/>
                <a:cs typeface="Cambria"/>
              </a:rPr>
              <a:t> </a:t>
            </a:r>
            <a:r>
              <a:rPr sz="4000" b="0" spc="-10" dirty="0">
                <a:solidFill>
                  <a:srgbClr val="001F5F"/>
                </a:solidFill>
                <a:latin typeface="Cambria"/>
                <a:cs typeface="Cambria"/>
              </a:rPr>
              <a:t>COVID-19</a:t>
            </a:r>
            <a:endParaRPr sz="4000">
              <a:latin typeface="Cambria"/>
              <a:cs typeface="Cambria"/>
            </a:endParaRPr>
          </a:p>
        </p:txBody>
      </p:sp>
      <p:sp>
        <p:nvSpPr>
          <p:cNvPr id="3" name="object 3"/>
          <p:cNvSpPr txBox="1"/>
          <p:nvPr/>
        </p:nvSpPr>
        <p:spPr>
          <a:xfrm>
            <a:off x="556894" y="2187214"/>
            <a:ext cx="8002905" cy="4446088"/>
          </a:xfrm>
          <a:prstGeom prst="rect">
            <a:avLst/>
          </a:prstGeom>
        </p:spPr>
        <p:txBody>
          <a:bodyPr vert="horz" wrap="square" lIns="0" tIns="62229" rIns="0" bIns="0" rtlCol="0">
            <a:spAutoFit/>
          </a:bodyPr>
          <a:lstStyle/>
          <a:p>
            <a:pPr marL="241300" indent="-229235">
              <a:lnSpc>
                <a:spcPct val="100000"/>
              </a:lnSpc>
              <a:spcBef>
                <a:spcPts val="489"/>
              </a:spcBef>
              <a:buFont typeface="Arial"/>
              <a:buChar char="•"/>
              <a:tabLst>
                <a:tab pos="241935" algn="l"/>
              </a:tabLst>
            </a:pPr>
            <a:r>
              <a:rPr lang="fr-CA" sz="3200" spc="-10" dirty="0">
                <a:solidFill>
                  <a:srgbClr val="001F5F"/>
                </a:solidFill>
                <a:latin typeface="Calibri"/>
                <a:cs typeface="Calibri"/>
              </a:rPr>
              <a:t>3.  ARN (acide </a:t>
            </a:r>
            <a:r>
              <a:rPr lang="fr-CA" sz="3200" spc="-10" dirty="0" err="1">
                <a:solidFill>
                  <a:srgbClr val="001F5F"/>
                </a:solidFill>
                <a:latin typeface="Calibri"/>
                <a:cs typeface="Calibri"/>
              </a:rPr>
              <a:t>ribonucleique</a:t>
            </a:r>
            <a:r>
              <a:rPr lang="fr-CA" sz="3200" spc="-10" dirty="0">
                <a:solidFill>
                  <a:srgbClr val="001F5F"/>
                </a:solidFill>
                <a:latin typeface="Calibri"/>
                <a:cs typeface="Calibri"/>
              </a:rPr>
              <a:t>) est une molécule qui fournit aux cellules les instructions pour la fabrication de protéines.  Ces vaccins contiennent les instructions génétiques servant a la fabrication de la protéine de spicule du virus; cette protéine se trouve a la surface du virus qui cause la Covid-19</a:t>
            </a:r>
          </a:p>
          <a:p>
            <a:pPr marL="12065">
              <a:lnSpc>
                <a:spcPct val="100000"/>
              </a:lnSpc>
              <a:spcBef>
                <a:spcPts val="489"/>
              </a:spcBef>
              <a:tabLst>
                <a:tab pos="241935" algn="l"/>
              </a:tabLst>
            </a:pPr>
            <a:r>
              <a:rPr lang="fr-CA" sz="3200" spc="-10" dirty="0">
                <a:solidFill>
                  <a:srgbClr val="001F5F"/>
                </a:solidFill>
                <a:latin typeface="Calibri"/>
                <a:cs typeface="Calibri"/>
              </a:rPr>
              <a:t>  </a:t>
            </a:r>
          </a:p>
          <a:p>
            <a:pPr marL="469265" lvl="1">
              <a:lnSpc>
                <a:spcPct val="100000"/>
              </a:lnSpc>
              <a:spcBef>
                <a:spcPts val="220"/>
              </a:spcBef>
              <a:tabLst>
                <a:tab pos="699135" algn="l"/>
              </a:tabLst>
            </a:pPr>
            <a:endParaRPr lang="fr-CA" sz="2300" spc="-5" dirty="0">
              <a:solidFill>
                <a:srgbClr val="001F5F"/>
              </a:solidFill>
              <a:latin typeface="Calibri"/>
              <a:cs typeface="Calibri"/>
            </a:endParaRPr>
          </a:p>
        </p:txBody>
      </p:sp>
      <p:sp>
        <p:nvSpPr>
          <p:cNvPr id="4" name="object 4"/>
          <p:cNvSpPr/>
          <p:nvPr/>
        </p:nvSpPr>
        <p:spPr>
          <a:xfrm>
            <a:off x="0" y="0"/>
            <a:ext cx="9144000" cy="2162555"/>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066435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7262" y="204723"/>
            <a:ext cx="4799330" cy="635000"/>
          </a:xfrm>
          <a:prstGeom prst="rect">
            <a:avLst/>
          </a:prstGeom>
        </p:spPr>
        <p:txBody>
          <a:bodyPr vert="horz" wrap="square" lIns="0" tIns="12700" rIns="0" bIns="0" rtlCol="0">
            <a:spAutoFit/>
          </a:bodyPr>
          <a:lstStyle/>
          <a:p>
            <a:pPr marL="12700">
              <a:lnSpc>
                <a:spcPct val="100000"/>
              </a:lnSpc>
              <a:spcBef>
                <a:spcPts val="100"/>
              </a:spcBef>
            </a:pPr>
            <a:r>
              <a:rPr sz="4000" b="0" spc="-25" dirty="0">
                <a:solidFill>
                  <a:srgbClr val="001F5F"/>
                </a:solidFill>
                <a:latin typeface="Cambria"/>
                <a:cs typeface="Cambria"/>
              </a:rPr>
              <a:t>Vaccination</a:t>
            </a:r>
            <a:r>
              <a:rPr sz="4000" b="0" spc="-60" dirty="0">
                <a:solidFill>
                  <a:srgbClr val="001F5F"/>
                </a:solidFill>
                <a:latin typeface="Cambria"/>
                <a:cs typeface="Cambria"/>
              </a:rPr>
              <a:t> </a:t>
            </a:r>
            <a:r>
              <a:rPr sz="4000" b="0" spc="-10" dirty="0">
                <a:solidFill>
                  <a:srgbClr val="001F5F"/>
                </a:solidFill>
                <a:latin typeface="Cambria"/>
                <a:cs typeface="Cambria"/>
              </a:rPr>
              <a:t>COVID-19</a:t>
            </a:r>
            <a:endParaRPr sz="4000">
              <a:latin typeface="Cambria"/>
              <a:cs typeface="Cambria"/>
            </a:endParaRPr>
          </a:p>
        </p:txBody>
      </p:sp>
      <p:sp>
        <p:nvSpPr>
          <p:cNvPr id="3" name="object 3"/>
          <p:cNvSpPr txBox="1"/>
          <p:nvPr/>
        </p:nvSpPr>
        <p:spPr>
          <a:xfrm>
            <a:off x="304800" y="2187214"/>
            <a:ext cx="8610600" cy="5559213"/>
          </a:xfrm>
          <a:prstGeom prst="rect">
            <a:avLst/>
          </a:prstGeom>
        </p:spPr>
        <p:txBody>
          <a:bodyPr vert="horz" wrap="square" lIns="0" tIns="62229" rIns="0" bIns="0" rtlCol="0">
            <a:spAutoFit/>
          </a:bodyPr>
          <a:lstStyle/>
          <a:p>
            <a:pPr marL="241300" indent="-229235">
              <a:lnSpc>
                <a:spcPct val="100000"/>
              </a:lnSpc>
              <a:spcBef>
                <a:spcPts val="489"/>
              </a:spcBef>
              <a:buFont typeface="Arial"/>
              <a:buChar char="•"/>
              <a:tabLst>
                <a:tab pos="241935" algn="l"/>
              </a:tabLst>
            </a:pPr>
            <a:r>
              <a:rPr lang="fr-CA" sz="3200" spc="-10" dirty="0">
                <a:solidFill>
                  <a:srgbClr val="001F5F"/>
                </a:solidFill>
                <a:latin typeface="Calibri"/>
                <a:cs typeface="Calibri"/>
              </a:rPr>
              <a:t>4.  Lorsque la personne est vaccinée, ses cellules lisent les instructions génétiques comme une recette et produisent la protéine de spicule.</a:t>
            </a:r>
          </a:p>
          <a:p>
            <a:pPr marL="241300" indent="-229235">
              <a:lnSpc>
                <a:spcPct val="100000"/>
              </a:lnSpc>
              <a:spcBef>
                <a:spcPts val="489"/>
              </a:spcBef>
              <a:buFont typeface="Arial"/>
              <a:buChar char="•"/>
              <a:tabLst>
                <a:tab pos="241935" algn="l"/>
              </a:tabLst>
            </a:pPr>
            <a:endParaRPr lang="fr-CA" sz="3200" spc="-10" dirty="0">
              <a:solidFill>
                <a:srgbClr val="001F5F"/>
              </a:solidFill>
              <a:latin typeface="Calibri"/>
              <a:cs typeface="Calibri"/>
            </a:endParaRPr>
          </a:p>
          <a:p>
            <a:pPr marL="241300" indent="-229235">
              <a:lnSpc>
                <a:spcPct val="100000"/>
              </a:lnSpc>
              <a:spcBef>
                <a:spcPts val="489"/>
              </a:spcBef>
              <a:buFont typeface="Arial"/>
              <a:buChar char="•"/>
              <a:tabLst>
                <a:tab pos="241935" algn="l"/>
              </a:tabLst>
            </a:pPr>
            <a:r>
              <a:rPr lang="fr-CA" sz="3200" spc="-10" dirty="0">
                <a:solidFill>
                  <a:srgbClr val="001F5F"/>
                </a:solidFill>
                <a:latin typeface="Calibri"/>
                <a:cs typeface="Calibri"/>
              </a:rPr>
              <a:t>5.  La cellule décompose les instructions et s’en débarrasse car notre système immunitaire reconnait que la protéine n’a pas sa place a cet endroit et commence a construire une réponse immunitaire et a produire des anticorps.</a:t>
            </a:r>
          </a:p>
          <a:p>
            <a:pPr marL="12065">
              <a:lnSpc>
                <a:spcPct val="100000"/>
              </a:lnSpc>
              <a:spcBef>
                <a:spcPts val="489"/>
              </a:spcBef>
              <a:tabLst>
                <a:tab pos="241935" algn="l"/>
              </a:tabLst>
            </a:pPr>
            <a:r>
              <a:rPr lang="fr-CA" sz="3200" spc="-10" dirty="0">
                <a:solidFill>
                  <a:srgbClr val="001F5F"/>
                </a:solidFill>
                <a:latin typeface="Calibri"/>
                <a:cs typeface="Calibri"/>
              </a:rPr>
              <a:t>  </a:t>
            </a:r>
          </a:p>
          <a:p>
            <a:pPr marL="469265" lvl="1">
              <a:lnSpc>
                <a:spcPct val="100000"/>
              </a:lnSpc>
              <a:spcBef>
                <a:spcPts val="220"/>
              </a:spcBef>
              <a:tabLst>
                <a:tab pos="699135" algn="l"/>
              </a:tabLst>
            </a:pPr>
            <a:endParaRPr lang="fr-CA" sz="2300" spc="-5" dirty="0">
              <a:solidFill>
                <a:srgbClr val="001F5F"/>
              </a:solidFill>
              <a:latin typeface="Calibri"/>
              <a:cs typeface="Calibri"/>
            </a:endParaRPr>
          </a:p>
        </p:txBody>
      </p:sp>
      <p:sp>
        <p:nvSpPr>
          <p:cNvPr id="4" name="object 4"/>
          <p:cNvSpPr/>
          <p:nvPr/>
        </p:nvSpPr>
        <p:spPr>
          <a:xfrm>
            <a:off x="0" y="0"/>
            <a:ext cx="9144000" cy="2162555"/>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18048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7262" y="204723"/>
            <a:ext cx="4799330" cy="635000"/>
          </a:xfrm>
          <a:prstGeom prst="rect">
            <a:avLst/>
          </a:prstGeom>
        </p:spPr>
        <p:txBody>
          <a:bodyPr vert="horz" wrap="square" lIns="0" tIns="12700" rIns="0" bIns="0" rtlCol="0">
            <a:spAutoFit/>
          </a:bodyPr>
          <a:lstStyle/>
          <a:p>
            <a:pPr marL="12700">
              <a:lnSpc>
                <a:spcPct val="100000"/>
              </a:lnSpc>
              <a:spcBef>
                <a:spcPts val="100"/>
              </a:spcBef>
            </a:pPr>
            <a:r>
              <a:rPr sz="4000" b="0" spc="-25" dirty="0">
                <a:solidFill>
                  <a:srgbClr val="001F5F"/>
                </a:solidFill>
                <a:latin typeface="Cambria"/>
                <a:cs typeface="Cambria"/>
              </a:rPr>
              <a:t>Vaccination</a:t>
            </a:r>
            <a:r>
              <a:rPr sz="4000" b="0" spc="-60" dirty="0">
                <a:solidFill>
                  <a:srgbClr val="001F5F"/>
                </a:solidFill>
                <a:latin typeface="Cambria"/>
                <a:cs typeface="Cambria"/>
              </a:rPr>
              <a:t> </a:t>
            </a:r>
            <a:r>
              <a:rPr sz="4000" b="0" spc="-10" dirty="0">
                <a:solidFill>
                  <a:srgbClr val="001F5F"/>
                </a:solidFill>
                <a:latin typeface="Cambria"/>
                <a:cs typeface="Cambria"/>
              </a:rPr>
              <a:t>COVID-19</a:t>
            </a:r>
            <a:endParaRPr sz="4000">
              <a:latin typeface="Cambria"/>
              <a:cs typeface="Cambria"/>
            </a:endParaRPr>
          </a:p>
        </p:txBody>
      </p:sp>
      <p:sp>
        <p:nvSpPr>
          <p:cNvPr id="3" name="object 3"/>
          <p:cNvSpPr txBox="1"/>
          <p:nvPr/>
        </p:nvSpPr>
        <p:spPr>
          <a:xfrm>
            <a:off x="556894" y="2187214"/>
            <a:ext cx="8002905" cy="4638448"/>
          </a:xfrm>
          <a:prstGeom prst="rect">
            <a:avLst/>
          </a:prstGeom>
        </p:spPr>
        <p:txBody>
          <a:bodyPr vert="horz" wrap="square" lIns="0" tIns="62229" rIns="0" bIns="0" rtlCol="0">
            <a:spAutoFit/>
          </a:bodyPr>
          <a:lstStyle/>
          <a:p>
            <a:pPr marL="241300" indent="-229235">
              <a:lnSpc>
                <a:spcPct val="100000"/>
              </a:lnSpc>
              <a:spcBef>
                <a:spcPts val="489"/>
              </a:spcBef>
              <a:buFont typeface="Arial"/>
              <a:buChar char="•"/>
              <a:tabLst>
                <a:tab pos="241935" algn="l"/>
              </a:tabLst>
            </a:pPr>
            <a:r>
              <a:rPr lang="fr-CA" sz="3200" spc="-10" dirty="0">
                <a:solidFill>
                  <a:srgbClr val="001F5F"/>
                </a:solidFill>
                <a:latin typeface="Calibri"/>
                <a:cs typeface="Calibri"/>
              </a:rPr>
              <a:t>Caractéristiques</a:t>
            </a:r>
          </a:p>
          <a:p>
            <a:pPr marL="698500" lvl="1" indent="-229235">
              <a:spcBef>
                <a:spcPts val="489"/>
              </a:spcBef>
              <a:buFont typeface="Arial"/>
              <a:buChar char="•"/>
              <a:tabLst>
                <a:tab pos="241935" algn="l"/>
              </a:tabLst>
            </a:pPr>
            <a:r>
              <a:rPr lang="fr-CA" sz="2800" spc="-10" dirty="0">
                <a:solidFill>
                  <a:srgbClr val="001F5F"/>
                </a:solidFill>
                <a:latin typeface="Calibri"/>
                <a:cs typeface="Calibri"/>
              </a:rPr>
              <a:t>Fortement recommandée (non obligatoire)</a:t>
            </a:r>
          </a:p>
          <a:p>
            <a:pPr marL="698500" lvl="1" indent="-229235">
              <a:spcBef>
                <a:spcPts val="489"/>
              </a:spcBef>
              <a:buFont typeface="Arial"/>
              <a:buChar char="•"/>
              <a:tabLst>
                <a:tab pos="241935" algn="l"/>
              </a:tabLst>
            </a:pPr>
            <a:r>
              <a:rPr lang="fr-CA" sz="2800" spc="-10" dirty="0">
                <a:solidFill>
                  <a:srgbClr val="001F5F"/>
                </a:solidFill>
                <a:latin typeface="Calibri"/>
                <a:cs typeface="Calibri"/>
              </a:rPr>
              <a:t>Gratuit</a:t>
            </a:r>
          </a:p>
          <a:p>
            <a:pPr marL="698500" lvl="1" indent="-229235">
              <a:spcBef>
                <a:spcPts val="489"/>
              </a:spcBef>
              <a:buFont typeface="Arial"/>
              <a:buChar char="•"/>
              <a:tabLst>
                <a:tab pos="241935" algn="l"/>
              </a:tabLst>
            </a:pPr>
            <a:r>
              <a:rPr lang="fr-CA" sz="2800" spc="-10" dirty="0">
                <a:solidFill>
                  <a:srgbClr val="001F5F"/>
                </a:solidFill>
                <a:latin typeface="Calibri"/>
                <a:cs typeface="Calibri"/>
              </a:rPr>
              <a:t>Sécuritaire:  toutes les étapes avant l’homologation d’un vaccin ont été respectées et certaines ont été réalisées de façon simultanée; de plus, des approches complémentaires de vigie et de surveillance sont en place</a:t>
            </a:r>
          </a:p>
          <a:p>
            <a:pPr marL="698500" lvl="1" indent="-229235">
              <a:spcBef>
                <a:spcPts val="489"/>
              </a:spcBef>
              <a:buFont typeface="Arial"/>
              <a:buChar char="•"/>
              <a:tabLst>
                <a:tab pos="241935" algn="l"/>
              </a:tabLst>
            </a:pPr>
            <a:r>
              <a:rPr lang="fr-CA" sz="2800" spc="-10" dirty="0">
                <a:solidFill>
                  <a:srgbClr val="001F5F"/>
                </a:solidFill>
                <a:latin typeface="Calibri"/>
                <a:cs typeface="Calibri"/>
              </a:rPr>
              <a:t>Respect des intervalles </a:t>
            </a:r>
          </a:p>
          <a:p>
            <a:pPr marL="469265" lvl="1">
              <a:lnSpc>
                <a:spcPct val="100000"/>
              </a:lnSpc>
              <a:spcBef>
                <a:spcPts val="220"/>
              </a:spcBef>
              <a:tabLst>
                <a:tab pos="699135" algn="l"/>
              </a:tabLst>
            </a:pPr>
            <a:endParaRPr lang="fr-CA" sz="2300" spc="-5" dirty="0">
              <a:solidFill>
                <a:srgbClr val="001F5F"/>
              </a:solidFill>
              <a:latin typeface="Calibri"/>
              <a:cs typeface="Calibri"/>
            </a:endParaRPr>
          </a:p>
        </p:txBody>
      </p:sp>
      <p:sp>
        <p:nvSpPr>
          <p:cNvPr id="4" name="object 4"/>
          <p:cNvSpPr/>
          <p:nvPr/>
        </p:nvSpPr>
        <p:spPr>
          <a:xfrm>
            <a:off x="0" y="0"/>
            <a:ext cx="9144000" cy="2162555"/>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962487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7262" y="204723"/>
            <a:ext cx="4799330" cy="635000"/>
          </a:xfrm>
          <a:prstGeom prst="rect">
            <a:avLst/>
          </a:prstGeom>
        </p:spPr>
        <p:txBody>
          <a:bodyPr vert="horz" wrap="square" lIns="0" tIns="12700" rIns="0" bIns="0" rtlCol="0">
            <a:spAutoFit/>
          </a:bodyPr>
          <a:lstStyle/>
          <a:p>
            <a:pPr marL="12700">
              <a:lnSpc>
                <a:spcPct val="100000"/>
              </a:lnSpc>
              <a:spcBef>
                <a:spcPts val="100"/>
              </a:spcBef>
            </a:pPr>
            <a:r>
              <a:rPr sz="4000" b="0" spc="-25" dirty="0">
                <a:solidFill>
                  <a:srgbClr val="001F5F"/>
                </a:solidFill>
                <a:latin typeface="Cambria"/>
                <a:cs typeface="Cambria"/>
              </a:rPr>
              <a:t>Vaccination</a:t>
            </a:r>
            <a:r>
              <a:rPr sz="4000" b="0" spc="-60" dirty="0">
                <a:solidFill>
                  <a:srgbClr val="001F5F"/>
                </a:solidFill>
                <a:latin typeface="Cambria"/>
                <a:cs typeface="Cambria"/>
              </a:rPr>
              <a:t> </a:t>
            </a:r>
            <a:r>
              <a:rPr sz="4000" b="0" spc="-10" dirty="0">
                <a:solidFill>
                  <a:srgbClr val="001F5F"/>
                </a:solidFill>
                <a:latin typeface="Cambria"/>
                <a:cs typeface="Cambria"/>
              </a:rPr>
              <a:t>COVID-19</a:t>
            </a:r>
            <a:endParaRPr sz="4000">
              <a:latin typeface="Cambria"/>
              <a:cs typeface="Cambria"/>
            </a:endParaRPr>
          </a:p>
        </p:txBody>
      </p:sp>
      <p:sp>
        <p:nvSpPr>
          <p:cNvPr id="3" name="object 3"/>
          <p:cNvSpPr txBox="1"/>
          <p:nvPr/>
        </p:nvSpPr>
        <p:spPr>
          <a:xfrm>
            <a:off x="556894" y="2187214"/>
            <a:ext cx="8002905" cy="3409907"/>
          </a:xfrm>
          <a:prstGeom prst="rect">
            <a:avLst/>
          </a:prstGeom>
        </p:spPr>
        <p:txBody>
          <a:bodyPr vert="horz" wrap="square" lIns="0" tIns="62229" rIns="0" bIns="0" rtlCol="0">
            <a:spAutoFit/>
          </a:bodyPr>
          <a:lstStyle/>
          <a:p>
            <a:pPr marL="241300" indent="-229235">
              <a:lnSpc>
                <a:spcPct val="100000"/>
              </a:lnSpc>
              <a:spcBef>
                <a:spcPts val="489"/>
              </a:spcBef>
              <a:buFont typeface="Arial"/>
              <a:buChar char="•"/>
              <a:tabLst>
                <a:tab pos="241935" algn="l"/>
              </a:tabLst>
            </a:pPr>
            <a:r>
              <a:rPr lang="fr-CA" sz="3200" spc="-10" dirty="0">
                <a:solidFill>
                  <a:srgbClr val="FF0000"/>
                </a:solidFill>
                <a:latin typeface="Calibri"/>
                <a:cs typeface="Calibri"/>
              </a:rPr>
              <a:t>Caractéristiques</a:t>
            </a:r>
          </a:p>
          <a:p>
            <a:pPr marL="698500" lvl="1" indent="-229235">
              <a:spcBef>
                <a:spcPts val="489"/>
              </a:spcBef>
              <a:buFont typeface="Arial"/>
              <a:buChar char="•"/>
              <a:tabLst>
                <a:tab pos="241935" algn="l"/>
              </a:tabLst>
            </a:pPr>
            <a:endParaRPr lang="fr-CA" sz="2800" spc="-10" dirty="0">
              <a:solidFill>
                <a:srgbClr val="001F5F"/>
              </a:solidFill>
              <a:latin typeface="Calibri"/>
              <a:cs typeface="Calibri"/>
            </a:endParaRPr>
          </a:p>
          <a:p>
            <a:pPr marL="698500" lvl="1" indent="-229235">
              <a:spcBef>
                <a:spcPts val="489"/>
              </a:spcBef>
              <a:buFont typeface="Arial"/>
              <a:buChar char="•"/>
              <a:tabLst>
                <a:tab pos="241935" algn="l"/>
              </a:tabLst>
            </a:pPr>
            <a:r>
              <a:rPr lang="fr-CA" sz="2800" spc="-10" dirty="0">
                <a:solidFill>
                  <a:srgbClr val="001F5F"/>
                </a:solidFill>
                <a:latin typeface="Calibri"/>
                <a:cs typeface="Calibri"/>
              </a:rPr>
              <a:t>Taux d’efficacité</a:t>
            </a:r>
          </a:p>
          <a:p>
            <a:pPr marL="698500" lvl="1" indent="-229235">
              <a:spcBef>
                <a:spcPts val="489"/>
              </a:spcBef>
              <a:buFont typeface="Arial"/>
              <a:buChar char="•"/>
              <a:tabLst>
                <a:tab pos="241935" algn="l"/>
              </a:tabLst>
            </a:pPr>
            <a:r>
              <a:rPr lang="fr-CA" sz="2800" spc="-10" dirty="0">
                <a:solidFill>
                  <a:srgbClr val="001F5F"/>
                </a:solidFill>
                <a:latin typeface="Calibri"/>
                <a:cs typeface="Calibri"/>
              </a:rPr>
              <a:t>Effets secondaires:  symptômes</a:t>
            </a:r>
          </a:p>
          <a:p>
            <a:pPr marL="698500" lvl="1" indent="-229235">
              <a:spcBef>
                <a:spcPts val="489"/>
              </a:spcBef>
              <a:buFont typeface="Arial"/>
              <a:buChar char="•"/>
              <a:tabLst>
                <a:tab pos="241935" algn="l"/>
              </a:tabLst>
            </a:pPr>
            <a:r>
              <a:rPr lang="fr-CA" sz="2800" spc="-10" dirty="0">
                <a:solidFill>
                  <a:srgbClr val="001F5F"/>
                </a:solidFill>
                <a:latin typeface="Calibri"/>
                <a:cs typeface="Calibri"/>
              </a:rPr>
              <a:t>Précautions</a:t>
            </a:r>
          </a:p>
          <a:p>
            <a:pPr marL="698500" lvl="1" indent="-229235">
              <a:spcBef>
                <a:spcPts val="489"/>
              </a:spcBef>
              <a:buFont typeface="Arial"/>
              <a:buChar char="•"/>
              <a:tabLst>
                <a:tab pos="241935" algn="l"/>
              </a:tabLst>
            </a:pPr>
            <a:endParaRPr lang="fr-CA" sz="2800" spc="-10" dirty="0">
              <a:solidFill>
                <a:srgbClr val="001F5F"/>
              </a:solidFill>
              <a:latin typeface="Calibri"/>
              <a:cs typeface="Calibri"/>
            </a:endParaRPr>
          </a:p>
          <a:p>
            <a:pPr marL="469265" lvl="1">
              <a:lnSpc>
                <a:spcPct val="100000"/>
              </a:lnSpc>
              <a:spcBef>
                <a:spcPts val="220"/>
              </a:spcBef>
              <a:tabLst>
                <a:tab pos="699135" algn="l"/>
              </a:tabLst>
            </a:pPr>
            <a:endParaRPr lang="fr-CA" sz="2300" spc="-5" dirty="0">
              <a:solidFill>
                <a:srgbClr val="001F5F"/>
              </a:solidFill>
              <a:latin typeface="Calibri"/>
              <a:cs typeface="Calibri"/>
            </a:endParaRPr>
          </a:p>
        </p:txBody>
      </p:sp>
      <p:sp>
        <p:nvSpPr>
          <p:cNvPr id="4" name="object 4"/>
          <p:cNvSpPr/>
          <p:nvPr/>
        </p:nvSpPr>
        <p:spPr>
          <a:xfrm>
            <a:off x="0" y="0"/>
            <a:ext cx="9144000" cy="2162555"/>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32537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7262" y="204723"/>
            <a:ext cx="4799330" cy="635000"/>
          </a:xfrm>
          <a:prstGeom prst="rect">
            <a:avLst/>
          </a:prstGeom>
        </p:spPr>
        <p:txBody>
          <a:bodyPr vert="horz" wrap="square" lIns="0" tIns="12700" rIns="0" bIns="0" rtlCol="0">
            <a:spAutoFit/>
          </a:bodyPr>
          <a:lstStyle/>
          <a:p>
            <a:pPr marL="12700">
              <a:lnSpc>
                <a:spcPct val="100000"/>
              </a:lnSpc>
              <a:spcBef>
                <a:spcPts val="100"/>
              </a:spcBef>
            </a:pPr>
            <a:r>
              <a:rPr sz="4000" b="0" spc="-25" dirty="0">
                <a:solidFill>
                  <a:srgbClr val="001F5F"/>
                </a:solidFill>
                <a:latin typeface="Cambria"/>
                <a:cs typeface="Cambria"/>
              </a:rPr>
              <a:t>Vaccination</a:t>
            </a:r>
            <a:r>
              <a:rPr sz="4000" b="0" spc="-60" dirty="0">
                <a:solidFill>
                  <a:srgbClr val="001F5F"/>
                </a:solidFill>
                <a:latin typeface="Cambria"/>
                <a:cs typeface="Cambria"/>
              </a:rPr>
              <a:t> </a:t>
            </a:r>
            <a:r>
              <a:rPr sz="4000" b="0" spc="-10" dirty="0">
                <a:solidFill>
                  <a:srgbClr val="001F5F"/>
                </a:solidFill>
                <a:latin typeface="Cambria"/>
                <a:cs typeface="Cambria"/>
              </a:rPr>
              <a:t>COVID-19</a:t>
            </a:r>
            <a:endParaRPr sz="4000">
              <a:latin typeface="Cambria"/>
              <a:cs typeface="Cambria"/>
            </a:endParaRPr>
          </a:p>
        </p:txBody>
      </p:sp>
      <p:sp>
        <p:nvSpPr>
          <p:cNvPr id="3" name="object 3"/>
          <p:cNvSpPr txBox="1"/>
          <p:nvPr/>
        </p:nvSpPr>
        <p:spPr>
          <a:xfrm>
            <a:off x="556894" y="2187214"/>
            <a:ext cx="8002905" cy="3584314"/>
          </a:xfrm>
          <a:prstGeom prst="rect">
            <a:avLst/>
          </a:prstGeom>
        </p:spPr>
        <p:txBody>
          <a:bodyPr vert="horz" wrap="square" lIns="0" tIns="62229" rIns="0" bIns="0" rtlCol="0">
            <a:spAutoFit/>
          </a:bodyPr>
          <a:lstStyle/>
          <a:p>
            <a:pPr marL="241300" indent="-229235">
              <a:lnSpc>
                <a:spcPct val="100000"/>
              </a:lnSpc>
              <a:spcBef>
                <a:spcPts val="489"/>
              </a:spcBef>
              <a:buFont typeface="Arial"/>
              <a:buChar char="•"/>
              <a:tabLst>
                <a:tab pos="241935" algn="l"/>
              </a:tabLst>
            </a:pPr>
            <a:r>
              <a:rPr lang="fr-CA" sz="3200" i="1" spc="-10" dirty="0">
                <a:solidFill>
                  <a:srgbClr val="001F5F"/>
                </a:solidFill>
                <a:latin typeface="Calibri"/>
                <a:cs typeface="Calibri"/>
              </a:rPr>
              <a:t>Nota bene</a:t>
            </a:r>
            <a:r>
              <a:rPr lang="fr-CA" sz="3200" spc="-10" dirty="0">
                <a:solidFill>
                  <a:srgbClr val="001F5F"/>
                </a:solidFill>
                <a:latin typeface="Calibri"/>
                <a:cs typeface="Calibri"/>
              </a:rPr>
              <a:t>…</a:t>
            </a:r>
          </a:p>
          <a:p>
            <a:pPr marL="469265" lvl="1" algn="just">
              <a:spcBef>
                <a:spcPts val="489"/>
              </a:spcBef>
              <a:tabLst>
                <a:tab pos="241935" algn="l"/>
              </a:tabLst>
            </a:pPr>
            <a:r>
              <a:rPr lang="fr-CA" sz="2800" spc="-10" dirty="0">
                <a:solidFill>
                  <a:srgbClr val="001F5F"/>
                </a:solidFill>
                <a:latin typeface="Calibri"/>
                <a:cs typeface="Calibri"/>
              </a:rPr>
              <a:t>Les consignes sanitaires doivent être respectées au moment de la vaccination contre la Covid-19, puisque le virus circule toujours et que la vaccination ne peut pas être offerte a toute la population au même moment en raison des quantifiés limitées de doses disponibles.</a:t>
            </a:r>
          </a:p>
          <a:p>
            <a:pPr marL="469265" lvl="1">
              <a:lnSpc>
                <a:spcPct val="100000"/>
              </a:lnSpc>
              <a:spcBef>
                <a:spcPts val="220"/>
              </a:spcBef>
              <a:tabLst>
                <a:tab pos="699135" algn="l"/>
              </a:tabLst>
            </a:pPr>
            <a:endParaRPr lang="fr-CA" sz="2300" spc="-5" dirty="0">
              <a:solidFill>
                <a:srgbClr val="001F5F"/>
              </a:solidFill>
              <a:latin typeface="Calibri"/>
              <a:cs typeface="Calibri"/>
            </a:endParaRPr>
          </a:p>
        </p:txBody>
      </p:sp>
      <p:sp>
        <p:nvSpPr>
          <p:cNvPr id="4" name="object 4"/>
          <p:cNvSpPr/>
          <p:nvPr/>
        </p:nvSpPr>
        <p:spPr>
          <a:xfrm>
            <a:off x="0" y="0"/>
            <a:ext cx="9144000" cy="2162555"/>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45821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7262" y="204723"/>
            <a:ext cx="4799330" cy="635000"/>
          </a:xfrm>
          <a:prstGeom prst="rect">
            <a:avLst/>
          </a:prstGeom>
        </p:spPr>
        <p:txBody>
          <a:bodyPr vert="horz" wrap="square" lIns="0" tIns="12700" rIns="0" bIns="0" rtlCol="0">
            <a:spAutoFit/>
          </a:bodyPr>
          <a:lstStyle/>
          <a:p>
            <a:pPr marL="12700">
              <a:lnSpc>
                <a:spcPct val="100000"/>
              </a:lnSpc>
              <a:spcBef>
                <a:spcPts val="100"/>
              </a:spcBef>
            </a:pPr>
            <a:r>
              <a:rPr sz="4000" b="0" spc="-25" dirty="0">
                <a:solidFill>
                  <a:srgbClr val="001F5F"/>
                </a:solidFill>
                <a:latin typeface="Cambria"/>
                <a:cs typeface="Cambria"/>
              </a:rPr>
              <a:t>Vaccination</a:t>
            </a:r>
            <a:r>
              <a:rPr sz="4000" b="0" spc="-60" dirty="0">
                <a:solidFill>
                  <a:srgbClr val="001F5F"/>
                </a:solidFill>
                <a:latin typeface="Cambria"/>
                <a:cs typeface="Cambria"/>
              </a:rPr>
              <a:t> </a:t>
            </a:r>
            <a:r>
              <a:rPr sz="4000" b="0" spc="-10" dirty="0">
                <a:solidFill>
                  <a:srgbClr val="001F5F"/>
                </a:solidFill>
                <a:latin typeface="Cambria"/>
                <a:cs typeface="Cambria"/>
              </a:rPr>
              <a:t>COVID-19</a:t>
            </a:r>
            <a:endParaRPr sz="4000">
              <a:latin typeface="Cambria"/>
              <a:cs typeface="Cambria"/>
            </a:endParaRPr>
          </a:p>
        </p:txBody>
      </p:sp>
      <p:sp>
        <p:nvSpPr>
          <p:cNvPr id="3" name="object 3"/>
          <p:cNvSpPr txBox="1"/>
          <p:nvPr/>
        </p:nvSpPr>
        <p:spPr>
          <a:xfrm>
            <a:off x="556894" y="2187214"/>
            <a:ext cx="8002905" cy="3427860"/>
          </a:xfrm>
          <a:prstGeom prst="rect">
            <a:avLst/>
          </a:prstGeom>
        </p:spPr>
        <p:txBody>
          <a:bodyPr vert="horz" wrap="square" lIns="0" tIns="62229" rIns="0" bIns="0" rtlCol="0">
            <a:spAutoFit/>
          </a:bodyPr>
          <a:lstStyle/>
          <a:p>
            <a:pPr marL="241300" indent="-229235">
              <a:lnSpc>
                <a:spcPct val="100000"/>
              </a:lnSpc>
              <a:spcBef>
                <a:spcPts val="489"/>
              </a:spcBef>
              <a:buFont typeface="Arial"/>
              <a:buChar char="•"/>
              <a:tabLst>
                <a:tab pos="241935" algn="l"/>
              </a:tabLst>
            </a:pPr>
            <a:r>
              <a:rPr sz="3200" spc="-10" dirty="0">
                <a:solidFill>
                  <a:srgbClr val="001F5F"/>
                </a:solidFill>
                <a:latin typeface="Calibri"/>
                <a:cs typeface="Calibri"/>
              </a:rPr>
              <a:t>Homologation </a:t>
            </a:r>
            <a:r>
              <a:rPr sz="3200" spc="-5" dirty="0">
                <a:solidFill>
                  <a:srgbClr val="001F5F"/>
                </a:solidFill>
                <a:latin typeface="Calibri"/>
                <a:cs typeface="Calibri"/>
              </a:rPr>
              <a:t>de </a:t>
            </a:r>
            <a:r>
              <a:rPr sz="3200" spc="-10" dirty="0">
                <a:solidFill>
                  <a:srgbClr val="001F5F"/>
                </a:solidFill>
                <a:latin typeface="Calibri"/>
                <a:cs typeface="Calibri"/>
              </a:rPr>
              <a:t>vaccins </a:t>
            </a:r>
            <a:r>
              <a:rPr sz="3200" dirty="0">
                <a:solidFill>
                  <a:srgbClr val="001F5F"/>
                </a:solidFill>
                <a:latin typeface="Calibri"/>
                <a:cs typeface="Calibri"/>
              </a:rPr>
              <a:t>par </a:t>
            </a:r>
            <a:r>
              <a:rPr sz="3200" spc="-10" dirty="0" err="1">
                <a:solidFill>
                  <a:srgbClr val="001F5F"/>
                </a:solidFill>
                <a:latin typeface="Calibri"/>
                <a:cs typeface="Calibri"/>
              </a:rPr>
              <a:t>Santé</a:t>
            </a:r>
            <a:r>
              <a:rPr sz="3200" spc="-80" dirty="0">
                <a:solidFill>
                  <a:srgbClr val="001F5F"/>
                </a:solidFill>
                <a:latin typeface="Calibri"/>
                <a:cs typeface="Calibri"/>
              </a:rPr>
              <a:t> </a:t>
            </a:r>
            <a:r>
              <a:rPr sz="3200" spc="-5" dirty="0">
                <a:solidFill>
                  <a:srgbClr val="001F5F"/>
                </a:solidFill>
                <a:latin typeface="Calibri"/>
                <a:cs typeface="Calibri"/>
              </a:rPr>
              <a:t>Canada</a:t>
            </a:r>
            <a:endParaRPr lang="fr-CA" sz="3200" spc="-5" dirty="0">
              <a:solidFill>
                <a:srgbClr val="001F5F"/>
              </a:solidFill>
              <a:latin typeface="Calibri"/>
              <a:cs typeface="Calibri"/>
            </a:endParaRPr>
          </a:p>
          <a:p>
            <a:pPr marL="241300" indent="-229235">
              <a:lnSpc>
                <a:spcPct val="100000"/>
              </a:lnSpc>
              <a:spcBef>
                <a:spcPts val="489"/>
              </a:spcBef>
              <a:buFont typeface="Arial"/>
              <a:buChar char="•"/>
              <a:tabLst>
                <a:tab pos="241935" algn="l"/>
              </a:tabLst>
            </a:pPr>
            <a:endParaRPr sz="3200" dirty="0">
              <a:latin typeface="Calibri"/>
              <a:cs typeface="Calibri"/>
            </a:endParaRPr>
          </a:p>
          <a:p>
            <a:pPr marL="698500" lvl="1" indent="-229235">
              <a:lnSpc>
                <a:spcPct val="100000"/>
              </a:lnSpc>
              <a:spcBef>
                <a:spcPts val="280"/>
              </a:spcBef>
              <a:buFont typeface="Arial"/>
              <a:buChar char="•"/>
              <a:tabLst>
                <a:tab pos="699135" algn="l"/>
              </a:tabLst>
            </a:pPr>
            <a:r>
              <a:rPr sz="2300" spc="-15" dirty="0">
                <a:solidFill>
                  <a:srgbClr val="001F5F"/>
                </a:solidFill>
                <a:latin typeface="Calibri"/>
                <a:cs typeface="Calibri"/>
              </a:rPr>
              <a:t>Pfizer</a:t>
            </a:r>
            <a:r>
              <a:rPr sz="2300" spc="30" dirty="0">
                <a:solidFill>
                  <a:srgbClr val="001F5F"/>
                </a:solidFill>
                <a:latin typeface="Calibri"/>
                <a:cs typeface="Calibri"/>
              </a:rPr>
              <a:t> </a:t>
            </a:r>
            <a:r>
              <a:rPr sz="2300" spc="-5" dirty="0" err="1">
                <a:solidFill>
                  <a:srgbClr val="001F5F"/>
                </a:solidFill>
                <a:latin typeface="Calibri"/>
                <a:cs typeface="Calibri"/>
              </a:rPr>
              <a:t>BioNtech</a:t>
            </a:r>
            <a:r>
              <a:rPr lang="fr-CA" sz="2300" spc="-5" dirty="0">
                <a:solidFill>
                  <a:srgbClr val="001F5F"/>
                </a:solidFill>
                <a:latin typeface="Calibri"/>
                <a:cs typeface="Calibri"/>
              </a:rPr>
              <a:t> (9 décembre 2020)</a:t>
            </a:r>
          </a:p>
          <a:p>
            <a:pPr marL="1155700" lvl="2" indent="-229235">
              <a:spcBef>
                <a:spcPts val="280"/>
              </a:spcBef>
              <a:buFont typeface="Arial"/>
              <a:buChar char="•"/>
              <a:tabLst>
                <a:tab pos="699135" algn="l"/>
              </a:tabLst>
            </a:pPr>
            <a:r>
              <a:rPr lang="fr-CA" sz="2300" spc="-5" dirty="0">
                <a:solidFill>
                  <a:srgbClr val="001F5F"/>
                </a:solidFill>
                <a:latin typeface="Calibri"/>
                <a:cs typeface="Calibri"/>
              </a:rPr>
              <a:t>Entreposé et distribué a une température de -80 a -60 C</a:t>
            </a:r>
          </a:p>
          <a:p>
            <a:pPr marL="926465" lvl="2">
              <a:spcBef>
                <a:spcPts val="280"/>
              </a:spcBef>
              <a:tabLst>
                <a:tab pos="699135" algn="l"/>
              </a:tabLst>
            </a:pPr>
            <a:endParaRPr sz="2300" dirty="0">
              <a:latin typeface="Calibri"/>
              <a:cs typeface="Calibri"/>
            </a:endParaRPr>
          </a:p>
          <a:p>
            <a:pPr marL="698500" lvl="1" indent="-229235">
              <a:lnSpc>
                <a:spcPct val="100000"/>
              </a:lnSpc>
              <a:spcBef>
                <a:spcPts val="220"/>
              </a:spcBef>
              <a:buFont typeface="Arial"/>
              <a:buChar char="•"/>
              <a:tabLst>
                <a:tab pos="699135" algn="l"/>
              </a:tabLst>
            </a:pPr>
            <a:r>
              <a:rPr sz="2300" spc="-5" dirty="0" err="1">
                <a:solidFill>
                  <a:srgbClr val="001F5F"/>
                </a:solidFill>
                <a:latin typeface="Calibri"/>
                <a:cs typeface="Calibri"/>
              </a:rPr>
              <a:t>Moderna</a:t>
            </a:r>
            <a:r>
              <a:rPr lang="fr-CA" sz="2300" spc="-5" dirty="0">
                <a:solidFill>
                  <a:srgbClr val="001F5F"/>
                </a:solidFill>
                <a:latin typeface="Calibri"/>
                <a:cs typeface="Calibri"/>
              </a:rPr>
              <a:t>  (23 décembre 2020)</a:t>
            </a:r>
          </a:p>
          <a:p>
            <a:pPr marL="926465" lvl="2">
              <a:spcBef>
                <a:spcPts val="220"/>
              </a:spcBef>
              <a:tabLst>
                <a:tab pos="699135" algn="l"/>
              </a:tabLst>
            </a:pPr>
            <a:r>
              <a:rPr lang="fr-CA" sz="2300" spc="-5" dirty="0">
                <a:solidFill>
                  <a:srgbClr val="001F5F"/>
                </a:solidFill>
                <a:latin typeface="Calibri"/>
                <a:cs typeface="Calibri"/>
              </a:rPr>
              <a:t>	</a:t>
            </a:r>
          </a:p>
          <a:p>
            <a:pPr marL="469265" lvl="1">
              <a:lnSpc>
                <a:spcPct val="100000"/>
              </a:lnSpc>
              <a:spcBef>
                <a:spcPts val="220"/>
              </a:spcBef>
              <a:tabLst>
                <a:tab pos="699135" algn="l"/>
              </a:tabLst>
            </a:pPr>
            <a:endParaRPr lang="fr-CA" sz="2300" spc="-5" dirty="0">
              <a:solidFill>
                <a:srgbClr val="001F5F"/>
              </a:solidFill>
              <a:latin typeface="Calibri"/>
              <a:cs typeface="Calibri"/>
            </a:endParaRPr>
          </a:p>
        </p:txBody>
      </p:sp>
      <p:sp>
        <p:nvSpPr>
          <p:cNvPr id="4" name="object 4"/>
          <p:cNvSpPr/>
          <p:nvPr/>
        </p:nvSpPr>
        <p:spPr>
          <a:xfrm>
            <a:off x="0" y="0"/>
            <a:ext cx="9144000" cy="2162555"/>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01737" y="274637"/>
            <a:ext cx="6680200" cy="513715"/>
          </a:xfrm>
          <a:prstGeom prst="rect">
            <a:avLst/>
          </a:prstGeom>
        </p:spPr>
        <p:txBody>
          <a:bodyPr vert="horz" wrap="square" lIns="0" tIns="12700" rIns="0" bIns="0" rtlCol="0">
            <a:spAutoFit/>
          </a:bodyPr>
          <a:lstStyle/>
          <a:p>
            <a:pPr marL="12700">
              <a:lnSpc>
                <a:spcPct val="100000"/>
              </a:lnSpc>
              <a:spcBef>
                <a:spcPts val="100"/>
              </a:spcBef>
            </a:pPr>
            <a:r>
              <a:rPr sz="3200" spc="-25" dirty="0">
                <a:latin typeface="Cambria"/>
                <a:cs typeface="Cambria"/>
              </a:rPr>
              <a:t>Directives </a:t>
            </a:r>
            <a:r>
              <a:rPr sz="3200" spc="-5" dirty="0">
                <a:latin typeface="Cambria"/>
                <a:cs typeface="Cambria"/>
              </a:rPr>
              <a:t>sur la priorisation </a:t>
            </a:r>
            <a:r>
              <a:rPr sz="3200" dirty="0">
                <a:latin typeface="Cambria"/>
                <a:cs typeface="Cambria"/>
              </a:rPr>
              <a:t>-</a:t>
            </a:r>
            <a:r>
              <a:rPr sz="3200" spc="50" dirty="0">
                <a:latin typeface="Cambria"/>
                <a:cs typeface="Cambria"/>
              </a:rPr>
              <a:t> </a:t>
            </a:r>
            <a:r>
              <a:rPr sz="3200" spc="-10" dirty="0">
                <a:latin typeface="Cambria"/>
                <a:cs typeface="Cambria"/>
              </a:rPr>
              <a:t>MSSS</a:t>
            </a:r>
            <a:endParaRPr sz="3200">
              <a:latin typeface="Cambria"/>
              <a:cs typeface="Cambria"/>
            </a:endParaRPr>
          </a:p>
        </p:txBody>
      </p:sp>
      <p:sp>
        <p:nvSpPr>
          <p:cNvPr id="3" name="object 3"/>
          <p:cNvSpPr txBox="1"/>
          <p:nvPr/>
        </p:nvSpPr>
        <p:spPr>
          <a:xfrm>
            <a:off x="84772" y="2303398"/>
            <a:ext cx="4339590" cy="4177297"/>
          </a:xfrm>
          <a:prstGeom prst="rect">
            <a:avLst/>
          </a:prstGeom>
        </p:spPr>
        <p:txBody>
          <a:bodyPr vert="horz" wrap="square" lIns="0" tIns="39370" rIns="0" bIns="0" rtlCol="0">
            <a:spAutoFit/>
          </a:bodyPr>
          <a:lstStyle/>
          <a:p>
            <a:pPr marL="294640" marR="344805" indent="-281940">
              <a:lnSpc>
                <a:spcPct val="90200"/>
              </a:lnSpc>
              <a:spcBef>
                <a:spcPts val="310"/>
              </a:spcBef>
              <a:buAutoNum type="arabicPeriod"/>
              <a:tabLst>
                <a:tab pos="307340" algn="l"/>
              </a:tabLst>
            </a:pPr>
            <a:r>
              <a:rPr sz="1800" spc="-5" dirty="0">
                <a:solidFill>
                  <a:srgbClr val="001F5F"/>
                </a:solidFill>
                <a:latin typeface="Calibri"/>
                <a:cs typeface="Calibri"/>
              </a:rPr>
              <a:t>Les </a:t>
            </a:r>
            <a:r>
              <a:rPr sz="1800" spc="-15" dirty="0">
                <a:solidFill>
                  <a:srgbClr val="001F5F"/>
                </a:solidFill>
                <a:latin typeface="Calibri"/>
                <a:cs typeface="Calibri"/>
              </a:rPr>
              <a:t>personnes </a:t>
            </a:r>
            <a:r>
              <a:rPr sz="1800" spc="-10" dirty="0">
                <a:solidFill>
                  <a:srgbClr val="001F5F"/>
                </a:solidFill>
                <a:latin typeface="Calibri"/>
                <a:cs typeface="Calibri"/>
              </a:rPr>
              <a:t>vulnérables </a:t>
            </a:r>
            <a:r>
              <a:rPr sz="1800" dirty="0">
                <a:solidFill>
                  <a:srgbClr val="001F5F"/>
                </a:solidFill>
                <a:latin typeface="Calibri"/>
                <a:cs typeface="Calibri"/>
              </a:rPr>
              <a:t>et en </a:t>
            </a:r>
            <a:r>
              <a:rPr sz="1800" spc="-15" dirty="0">
                <a:solidFill>
                  <a:srgbClr val="001F5F"/>
                </a:solidFill>
                <a:latin typeface="Calibri"/>
                <a:cs typeface="Calibri"/>
              </a:rPr>
              <a:t>grande  </a:t>
            </a:r>
            <a:r>
              <a:rPr sz="1800" spc="-10" dirty="0">
                <a:solidFill>
                  <a:srgbClr val="001F5F"/>
                </a:solidFill>
                <a:latin typeface="Calibri"/>
                <a:cs typeface="Calibri"/>
              </a:rPr>
              <a:t>perte </a:t>
            </a:r>
            <a:r>
              <a:rPr sz="1800" spc="-25" dirty="0">
                <a:solidFill>
                  <a:srgbClr val="001F5F"/>
                </a:solidFill>
                <a:latin typeface="Calibri"/>
                <a:cs typeface="Calibri"/>
              </a:rPr>
              <a:t>d’autonomie </a:t>
            </a:r>
            <a:r>
              <a:rPr sz="1800" spc="-10" dirty="0">
                <a:solidFill>
                  <a:srgbClr val="001F5F"/>
                </a:solidFill>
                <a:latin typeface="Calibri"/>
                <a:cs typeface="Calibri"/>
              </a:rPr>
              <a:t>qui résident </a:t>
            </a:r>
            <a:r>
              <a:rPr sz="1800" spc="-5" dirty="0">
                <a:solidFill>
                  <a:srgbClr val="001F5F"/>
                </a:solidFill>
                <a:latin typeface="Calibri"/>
                <a:cs typeface="Calibri"/>
              </a:rPr>
              <a:t>dans </a:t>
            </a:r>
            <a:r>
              <a:rPr sz="1800" dirty="0">
                <a:solidFill>
                  <a:srgbClr val="001F5F"/>
                </a:solidFill>
                <a:latin typeface="Calibri"/>
                <a:cs typeface="Calibri"/>
              </a:rPr>
              <a:t>les  </a:t>
            </a:r>
            <a:r>
              <a:rPr sz="1800" spc="-5" dirty="0">
                <a:solidFill>
                  <a:srgbClr val="001F5F"/>
                </a:solidFill>
                <a:latin typeface="Calibri"/>
                <a:cs typeface="Calibri"/>
              </a:rPr>
              <a:t>CHSLD ou dans </a:t>
            </a:r>
            <a:r>
              <a:rPr sz="1800" dirty="0">
                <a:solidFill>
                  <a:srgbClr val="001F5F"/>
                </a:solidFill>
                <a:latin typeface="Calibri"/>
                <a:cs typeface="Calibri"/>
              </a:rPr>
              <a:t>les </a:t>
            </a:r>
            <a:r>
              <a:rPr sz="1800" spc="-10" dirty="0">
                <a:solidFill>
                  <a:srgbClr val="001F5F"/>
                </a:solidFill>
                <a:latin typeface="Calibri"/>
                <a:cs typeface="Calibri"/>
              </a:rPr>
              <a:t>ressources  intermédiaires </a:t>
            </a:r>
            <a:r>
              <a:rPr sz="1800" dirty="0">
                <a:solidFill>
                  <a:srgbClr val="001F5F"/>
                </a:solidFill>
                <a:latin typeface="Calibri"/>
                <a:cs typeface="Calibri"/>
              </a:rPr>
              <a:t>et </a:t>
            </a:r>
            <a:r>
              <a:rPr sz="1800" spc="-5" dirty="0">
                <a:solidFill>
                  <a:srgbClr val="001F5F"/>
                </a:solidFill>
                <a:latin typeface="Calibri"/>
                <a:cs typeface="Calibri"/>
              </a:rPr>
              <a:t>de </a:t>
            </a:r>
            <a:r>
              <a:rPr sz="1800" dirty="0">
                <a:solidFill>
                  <a:srgbClr val="001F5F"/>
                </a:solidFill>
                <a:latin typeface="Calibri"/>
                <a:cs typeface="Calibri"/>
              </a:rPr>
              <a:t>type</a:t>
            </a:r>
            <a:r>
              <a:rPr sz="1800" spc="35" dirty="0">
                <a:solidFill>
                  <a:srgbClr val="001F5F"/>
                </a:solidFill>
                <a:latin typeface="Calibri"/>
                <a:cs typeface="Calibri"/>
              </a:rPr>
              <a:t> </a:t>
            </a:r>
            <a:r>
              <a:rPr sz="1800" spc="-10" dirty="0">
                <a:solidFill>
                  <a:srgbClr val="001F5F"/>
                </a:solidFill>
                <a:latin typeface="Calibri"/>
                <a:cs typeface="Calibri"/>
              </a:rPr>
              <a:t>familial;</a:t>
            </a:r>
            <a:endParaRPr sz="1800" dirty="0">
              <a:latin typeface="Calibri"/>
              <a:cs typeface="Calibri"/>
            </a:endParaRPr>
          </a:p>
          <a:p>
            <a:pPr marL="294640" marR="5080" indent="-281940">
              <a:lnSpc>
                <a:spcPct val="90300"/>
              </a:lnSpc>
              <a:spcBef>
                <a:spcPts val="995"/>
              </a:spcBef>
              <a:buAutoNum type="arabicPeriod"/>
              <a:tabLst>
                <a:tab pos="307340" algn="l"/>
              </a:tabLst>
            </a:pPr>
            <a:r>
              <a:rPr sz="1800" spc="-5" dirty="0">
                <a:solidFill>
                  <a:srgbClr val="001F5F"/>
                </a:solidFill>
                <a:latin typeface="Calibri"/>
                <a:cs typeface="Calibri"/>
              </a:rPr>
              <a:t>Les </a:t>
            </a:r>
            <a:r>
              <a:rPr sz="1800" spc="-15" dirty="0">
                <a:solidFill>
                  <a:srgbClr val="001F5F"/>
                </a:solidFill>
                <a:latin typeface="Calibri"/>
                <a:cs typeface="Calibri"/>
              </a:rPr>
              <a:t>travailleurs </a:t>
            </a:r>
            <a:r>
              <a:rPr sz="1800" spc="-5" dirty="0">
                <a:solidFill>
                  <a:srgbClr val="001F5F"/>
                </a:solidFill>
                <a:latin typeface="Calibri"/>
                <a:cs typeface="Calibri"/>
              </a:rPr>
              <a:t>du réseau de </a:t>
            </a:r>
            <a:r>
              <a:rPr sz="1800" dirty="0">
                <a:solidFill>
                  <a:srgbClr val="001F5F"/>
                </a:solidFill>
                <a:latin typeface="Calibri"/>
                <a:cs typeface="Calibri"/>
              </a:rPr>
              <a:t>la </a:t>
            </a:r>
            <a:r>
              <a:rPr sz="1800" spc="-15" dirty="0">
                <a:solidFill>
                  <a:srgbClr val="001F5F"/>
                </a:solidFill>
                <a:latin typeface="Calibri"/>
                <a:cs typeface="Calibri"/>
              </a:rPr>
              <a:t>santé </a:t>
            </a:r>
            <a:r>
              <a:rPr sz="1800" dirty="0">
                <a:solidFill>
                  <a:srgbClr val="001F5F"/>
                </a:solidFill>
                <a:latin typeface="Calibri"/>
                <a:cs typeface="Calibri"/>
              </a:rPr>
              <a:t>et </a:t>
            </a:r>
            <a:r>
              <a:rPr sz="1800" spc="-5" dirty="0">
                <a:solidFill>
                  <a:srgbClr val="001F5F"/>
                </a:solidFill>
                <a:latin typeface="Calibri"/>
                <a:cs typeface="Calibri"/>
              </a:rPr>
              <a:t>des  </a:t>
            </a:r>
            <a:r>
              <a:rPr sz="1800" dirty="0">
                <a:solidFill>
                  <a:srgbClr val="001F5F"/>
                </a:solidFill>
                <a:latin typeface="Calibri"/>
                <a:cs typeface="Calibri"/>
              </a:rPr>
              <a:t>services </a:t>
            </a:r>
            <a:r>
              <a:rPr sz="1800" spc="-5" dirty="0">
                <a:solidFill>
                  <a:srgbClr val="001F5F"/>
                </a:solidFill>
                <a:latin typeface="Calibri"/>
                <a:cs typeface="Calibri"/>
              </a:rPr>
              <a:t>sociaux </a:t>
            </a:r>
            <a:r>
              <a:rPr sz="1800" dirty="0">
                <a:solidFill>
                  <a:srgbClr val="001F5F"/>
                </a:solidFill>
                <a:latin typeface="Calibri"/>
                <a:cs typeface="Calibri"/>
              </a:rPr>
              <a:t>en </a:t>
            </a:r>
            <a:r>
              <a:rPr sz="1800" spc="-15" dirty="0">
                <a:solidFill>
                  <a:srgbClr val="001F5F"/>
                </a:solidFill>
                <a:latin typeface="Calibri"/>
                <a:cs typeface="Calibri"/>
              </a:rPr>
              <a:t>contact avec </a:t>
            </a:r>
            <a:r>
              <a:rPr sz="1800" spc="-5" dirty="0">
                <a:solidFill>
                  <a:srgbClr val="001F5F"/>
                </a:solidFill>
                <a:latin typeface="Calibri"/>
                <a:cs typeface="Calibri"/>
              </a:rPr>
              <a:t>des  </a:t>
            </a:r>
            <a:r>
              <a:rPr lang="fr-CA" sz="1800" spc="-15" dirty="0">
                <a:solidFill>
                  <a:srgbClr val="001F5F"/>
                </a:solidFill>
                <a:latin typeface="Calibri"/>
                <a:cs typeface="Calibri"/>
              </a:rPr>
              <a:t>patients</a:t>
            </a:r>
            <a:r>
              <a:rPr sz="1800" spc="-15" dirty="0">
                <a:solidFill>
                  <a:srgbClr val="001F5F"/>
                </a:solidFill>
                <a:latin typeface="Calibri"/>
                <a:cs typeface="Calibri"/>
              </a:rPr>
              <a:t>;</a:t>
            </a:r>
            <a:endParaRPr sz="1800" dirty="0">
              <a:latin typeface="Calibri"/>
              <a:cs typeface="Calibri"/>
            </a:endParaRPr>
          </a:p>
          <a:p>
            <a:pPr marL="294640" marR="381000" indent="-281940" algn="just">
              <a:lnSpc>
                <a:spcPct val="89900"/>
              </a:lnSpc>
              <a:spcBef>
                <a:spcPts val="1000"/>
              </a:spcBef>
              <a:buAutoNum type="arabicPeriod"/>
              <a:tabLst>
                <a:tab pos="307340" algn="l"/>
              </a:tabLst>
            </a:pPr>
            <a:r>
              <a:rPr sz="1800" spc="-5" dirty="0">
                <a:solidFill>
                  <a:srgbClr val="001F5F"/>
                </a:solidFill>
                <a:latin typeface="Calibri"/>
                <a:cs typeface="Calibri"/>
              </a:rPr>
              <a:t>Les </a:t>
            </a:r>
            <a:r>
              <a:rPr sz="1800" spc="-10" dirty="0">
                <a:solidFill>
                  <a:srgbClr val="001F5F"/>
                </a:solidFill>
                <a:latin typeface="Calibri"/>
                <a:cs typeface="Calibri"/>
              </a:rPr>
              <a:t>personnes autonomes ou </a:t>
            </a:r>
            <a:r>
              <a:rPr sz="1800" dirty="0">
                <a:solidFill>
                  <a:srgbClr val="001F5F"/>
                </a:solidFill>
                <a:latin typeface="Calibri"/>
                <a:cs typeface="Calibri"/>
              </a:rPr>
              <a:t>en </a:t>
            </a:r>
            <a:r>
              <a:rPr sz="1800" spc="-10" dirty="0">
                <a:solidFill>
                  <a:srgbClr val="001F5F"/>
                </a:solidFill>
                <a:latin typeface="Calibri"/>
                <a:cs typeface="Calibri"/>
              </a:rPr>
              <a:t>perte  </a:t>
            </a:r>
            <a:r>
              <a:rPr sz="1800" spc="-25" dirty="0">
                <a:solidFill>
                  <a:srgbClr val="001F5F"/>
                </a:solidFill>
                <a:latin typeface="Calibri"/>
                <a:cs typeface="Calibri"/>
              </a:rPr>
              <a:t>d’autonomie </a:t>
            </a:r>
            <a:r>
              <a:rPr sz="1800" spc="-10" dirty="0">
                <a:solidFill>
                  <a:srgbClr val="001F5F"/>
                </a:solidFill>
                <a:latin typeface="Calibri"/>
                <a:cs typeface="Calibri"/>
              </a:rPr>
              <a:t>qui vivent </a:t>
            </a:r>
            <a:r>
              <a:rPr sz="1800" dirty="0">
                <a:solidFill>
                  <a:srgbClr val="001F5F"/>
                </a:solidFill>
                <a:latin typeface="Calibri"/>
                <a:cs typeface="Calibri"/>
              </a:rPr>
              <a:t>en </a:t>
            </a:r>
            <a:r>
              <a:rPr sz="1800" spc="-45" dirty="0">
                <a:solidFill>
                  <a:srgbClr val="001F5F"/>
                </a:solidFill>
                <a:latin typeface="Calibri"/>
                <a:cs typeface="Calibri"/>
              </a:rPr>
              <a:t>RPA </a:t>
            </a:r>
            <a:r>
              <a:rPr sz="1800" spc="-5" dirty="0">
                <a:solidFill>
                  <a:srgbClr val="001F5F"/>
                </a:solidFill>
                <a:latin typeface="Calibri"/>
                <a:cs typeface="Calibri"/>
              </a:rPr>
              <a:t>ou </a:t>
            </a:r>
            <a:r>
              <a:rPr sz="1800" spc="-10" dirty="0">
                <a:solidFill>
                  <a:srgbClr val="001F5F"/>
                </a:solidFill>
                <a:latin typeface="Calibri"/>
                <a:cs typeface="Calibri"/>
              </a:rPr>
              <a:t>dans  </a:t>
            </a:r>
            <a:r>
              <a:rPr sz="1800" spc="-5" dirty="0">
                <a:solidFill>
                  <a:srgbClr val="001F5F"/>
                </a:solidFill>
                <a:latin typeface="Calibri"/>
                <a:cs typeface="Calibri"/>
              </a:rPr>
              <a:t>certains </a:t>
            </a:r>
            <a:r>
              <a:rPr sz="1800" dirty="0">
                <a:solidFill>
                  <a:srgbClr val="001F5F"/>
                </a:solidFill>
                <a:latin typeface="Calibri"/>
                <a:cs typeface="Calibri"/>
              </a:rPr>
              <a:t>milieux </a:t>
            </a:r>
            <a:r>
              <a:rPr sz="1800" spc="-10" dirty="0">
                <a:solidFill>
                  <a:srgbClr val="001F5F"/>
                </a:solidFill>
                <a:latin typeface="Calibri"/>
                <a:cs typeface="Calibri"/>
              </a:rPr>
              <a:t>fermés hébergeant </a:t>
            </a:r>
            <a:r>
              <a:rPr sz="1800" spc="-5" dirty="0">
                <a:solidFill>
                  <a:srgbClr val="001F5F"/>
                </a:solidFill>
                <a:latin typeface="Calibri"/>
                <a:cs typeface="Calibri"/>
              </a:rPr>
              <a:t>des  </a:t>
            </a:r>
            <a:r>
              <a:rPr sz="1800" spc="-10" dirty="0">
                <a:solidFill>
                  <a:srgbClr val="001F5F"/>
                </a:solidFill>
                <a:latin typeface="Calibri"/>
                <a:cs typeface="Calibri"/>
              </a:rPr>
              <a:t>personnes</a:t>
            </a:r>
            <a:r>
              <a:rPr sz="1800" spc="45" dirty="0">
                <a:solidFill>
                  <a:srgbClr val="001F5F"/>
                </a:solidFill>
                <a:latin typeface="Calibri"/>
                <a:cs typeface="Calibri"/>
              </a:rPr>
              <a:t> </a:t>
            </a:r>
            <a:r>
              <a:rPr sz="1800" spc="-5" dirty="0">
                <a:solidFill>
                  <a:srgbClr val="001F5F"/>
                </a:solidFill>
                <a:latin typeface="Calibri"/>
                <a:cs typeface="Calibri"/>
              </a:rPr>
              <a:t>âgées;</a:t>
            </a:r>
            <a:endParaRPr sz="1800" dirty="0">
              <a:latin typeface="Calibri"/>
              <a:cs typeface="Calibri"/>
            </a:endParaRPr>
          </a:p>
          <a:p>
            <a:pPr marL="307340" indent="-294640">
              <a:lnSpc>
                <a:spcPct val="100000"/>
              </a:lnSpc>
              <a:spcBef>
                <a:spcPts val="795"/>
              </a:spcBef>
              <a:buAutoNum type="arabicPeriod"/>
              <a:tabLst>
                <a:tab pos="307340" algn="l"/>
              </a:tabLst>
            </a:pPr>
            <a:r>
              <a:rPr sz="1800" spc="-5" dirty="0">
                <a:solidFill>
                  <a:srgbClr val="001F5F"/>
                </a:solidFill>
                <a:latin typeface="Calibri"/>
                <a:cs typeface="Calibri"/>
              </a:rPr>
              <a:t>Les </a:t>
            </a:r>
            <a:r>
              <a:rPr sz="1800" spc="-10" dirty="0">
                <a:solidFill>
                  <a:srgbClr val="001F5F"/>
                </a:solidFill>
                <a:latin typeface="Calibri"/>
                <a:cs typeface="Calibri"/>
              </a:rPr>
              <a:t>communautés </a:t>
            </a:r>
            <a:r>
              <a:rPr sz="1800" spc="-5" dirty="0">
                <a:solidFill>
                  <a:srgbClr val="001F5F"/>
                </a:solidFill>
                <a:latin typeface="Calibri"/>
                <a:cs typeface="Calibri"/>
              </a:rPr>
              <a:t>isolées </a:t>
            </a:r>
            <a:r>
              <a:rPr sz="1800" dirty="0">
                <a:solidFill>
                  <a:srgbClr val="001F5F"/>
                </a:solidFill>
                <a:latin typeface="Calibri"/>
                <a:cs typeface="Calibri"/>
              </a:rPr>
              <a:t>et</a:t>
            </a:r>
            <a:r>
              <a:rPr sz="1800" spc="45" dirty="0">
                <a:solidFill>
                  <a:srgbClr val="001F5F"/>
                </a:solidFill>
                <a:latin typeface="Calibri"/>
                <a:cs typeface="Calibri"/>
              </a:rPr>
              <a:t> </a:t>
            </a:r>
            <a:r>
              <a:rPr sz="1800" spc="-5" dirty="0">
                <a:solidFill>
                  <a:srgbClr val="001F5F"/>
                </a:solidFill>
                <a:latin typeface="Calibri"/>
                <a:cs typeface="Calibri"/>
              </a:rPr>
              <a:t>éloignées;</a:t>
            </a:r>
            <a:endParaRPr sz="1800" dirty="0">
              <a:latin typeface="Calibri"/>
              <a:cs typeface="Calibri"/>
            </a:endParaRPr>
          </a:p>
          <a:p>
            <a:pPr marL="307340" indent="-294640">
              <a:lnSpc>
                <a:spcPct val="100000"/>
              </a:lnSpc>
              <a:spcBef>
                <a:spcPts val="785"/>
              </a:spcBef>
              <a:buAutoNum type="arabicPeriod"/>
              <a:tabLst>
                <a:tab pos="307340" algn="l"/>
              </a:tabLst>
            </a:pPr>
            <a:r>
              <a:rPr sz="1800" spc="-5" dirty="0">
                <a:solidFill>
                  <a:srgbClr val="001F5F"/>
                </a:solidFill>
                <a:latin typeface="Calibri"/>
                <a:cs typeface="Calibri"/>
              </a:rPr>
              <a:t>Les </a:t>
            </a:r>
            <a:r>
              <a:rPr sz="1800" spc="-15" dirty="0">
                <a:solidFill>
                  <a:srgbClr val="001F5F"/>
                </a:solidFill>
                <a:latin typeface="Calibri"/>
                <a:cs typeface="Calibri"/>
              </a:rPr>
              <a:t>personnes </a:t>
            </a:r>
            <a:r>
              <a:rPr sz="1800" spc="-10" dirty="0">
                <a:solidFill>
                  <a:srgbClr val="001F5F"/>
                </a:solidFill>
                <a:latin typeface="Calibri"/>
                <a:cs typeface="Calibri"/>
              </a:rPr>
              <a:t>âgées </a:t>
            </a:r>
            <a:r>
              <a:rPr sz="1800" dirty="0">
                <a:solidFill>
                  <a:srgbClr val="001F5F"/>
                </a:solidFill>
                <a:latin typeface="Calibri"/>
                <a:cs typeface="Calibri"/>
              </a:rPr>
              <a:t>≥ 80</a:t>
            </a:r>
            <a:r>
              <a:rPr sz="1800" spc="95" dirty="0">
                <a:solidFill>
                  <a:srgbClr val="001F5F"/>
                </a:solidFill>
                <a:latin typeface="Calibri"/>
                <a:cs typeface="Calibri"/>
              </a:rPr>
              <a:t> </a:t>
            </a:r>
            <a:r>
              <a:rPr sz="1800" spc="-5" dirty="0">
                <a:solidFill>
                  <a:srgbClr val="001F5F"/>
                </a:solidFill>
                <a:latin typeface="Calibri"/>
                <a:cs typeface="Calibri"/>
              </a:rPr>
              <a:t>ans;</a:t>
            </a:r>
            <a:endParaRPr sz="1800" dirty="0">
              <a:latin typeface="Calibri"/>
              <a:cs typeface="Calibri"/>
            </a:endParaRPr>
          </a:p>
          <a:p>
            <a:pPr marL="307340" indent="-294640">
              <a:lnSpc>
                <a:spcPct val="100000"/>
              </a:lnSpc>
              <a:spcBef>
                <a:spcPts val="780"/>
              </a:spcBef>
              <a:buAutoNum type="arabicPeriod"/>
              <a:tabLst>
                <a:tab pos="307340" algn="l"/>
              </a:tabLst>
            </a:pPr>
            <a:r>
              <a:rPr sz="1800" spc="-5" dirty="0">
                <a:solidFill>
                  <a:srgbClr val="001F5F"/>
                </a:solidFill>
                <a:latin typeface="Calibri"/>
                <a:cs typeface="Calibri"/>
              </a:rPr>
              <a:t>Les </a:t>
            </a:r>
            <a:r>
              <a:rPr sz="1800" spc="-15" dirty="0">
                <a:solidFill>
                  <a:srgbClr val="001F5F"/>
                </a:solidFill>
                <a:latin typeface="Calibri"/>
                <a:cs typeface="Calibri"/>
              </a:rPr>
              <a:t>personnes </a:t>
            </a:r>
            <a:r>
              <a:rPr sz="1800" spc="-10" dirty="0">
                <a:solidFill>
                  <a:srgbClr val="001F5F"/>
                </a:solidFill>
                <a:latin typeface="Calibri"/>
                <a:cs typeface="Calibri"/>
              </a:rPr>
              <a:t>âgées </a:t>
            </a:r>
            <a:r>
              <a:rPr sz="1800" spc="-5" dirty="0">
                <a:solidFill>
                  <a:srgbClr val="001F5F"/>
                </a:solidFill>
                <a:latin typeface="Calibri"/>
                <a:cs typeface="Calibri"/>
              </a:rPr>
              <a:t>de </a:t>
            </a:r>
            <a:r>
              <a:rPr sz="1800" dirty="0">
                <a:solidFill>
                  <a:srgbClr val="001F5F"/>
                </a:solidFill>
                <a:latin typeface="Calibri"/>
                <a:cs typeface="Calibri"/>
              </a:rPr>
              <a:t>70 à 79</a:t>
            </a:r>
            <a:r>
              <a:rPr sz="1800" spc="90" dirty="0">
                <a:solidFill>
                  <a:srgbClr val="001F5F"/>
                </a:solidFill>
                <a:latin typeface="Calibri"/>
                <a:cs typeface="Calibri"/>
              </a:rPr>
              <a:t> </a:t>
            </a:r>
            <a:r>
              <a:rPr sz="1800" spc="5" dirty="0">
                <a:solidFill>
                  <a:srgbClr val="001F5F"/>
                </a:solidFill>
                <a:latin typeface="Calibri"/>
                <a:cs typeface="Calibri"/>
              </a:rPr>
              <a:t>ans;</a:t>
            </a:r>
            <a:endParaRPr sz="1800" dirty="0">
              <a:latin typeface="Calibri"/>
              <a:cs typeface="Calibri"/>
            </a:endParaRPr>
          </a:p>
        </p:txBody>
      </p:sp>
      <p:sp>
        <p:nvSpPr>
          <p:cNvPr id="4" name="object 4"/>
          <p:cNvSpPr txBox="1"/>
          <p:nvPr/>
        </p:nvSpPr>
        <p:spPr>
          <a:xfrm>
            <a:off x="4635246" y="2171939"/>
            <a:ext cx="4303395" cy="4241165"/>
          </a:xfrm>
          <a:prstGeom prst="rect">
            <a:avLst/>
          </a:prstGeom>
        </p:spPr>
        <p:txBody>
          <a:bodyPr vert="horz" wrap="square" lIns="0" tIns="114300" rIns="0" bIns="0" rtlCol="0">
            <a:spAutoFit/>
          </a:bodyPr>
          <a:lstStyle/>
          <a:p>
            <a:pPr marL="528320" indent="-515620">
              <a:lnSpc>
                <a:spcPct val="100000"/>
              </a:lnSpc>
              <a:spcBef>
                <a:spcPts val="900"/>
              </a:spcBef>
              <a:buAutoNum type="arabicPeriod" startAt="7"/>
              <a:tabLst>
                <a:tab pos="527685" algn="l"/>
                <a:tab pos="528320" algn="l"/>
              </a:tabLst>
            </a:pPr>
            <a:r>
              <a:rPr sz="1800" spc="-5" dirty="0">
                <a:solidFill>
                  <a:srgbClr val="001F5F"/>
                </a:solidFill>
                <a:latin typeface="Calibri"/>
                <a:cs typeface="Calibri"/>
              </a:rPr>
              <a:t>Les </a:t>
            </a:r>
            <a:r>
              <a:rPr sz="1800" spc="-10" dirty="0">
                <a:solidFill>
                  <a:srgbClr val="001F5F"/>
                </a:solidFill>
                <a:latin typeface="Calibri"/>
                <a:cs typeface="Calibri"/>
              </a:rPr>
              <a:t>personnes âgées </a:t>
            </a:r>
            <a:r>
              <a:rPr sz="1800" spc="-5" dirty="0">
                <a:solidFill>
                  <a:srgbClr val="001F5F"/>
                </a:solidFill>
                <a:latin typeface="Calibri"/>
                <a:cs typeface="Calibri"/>
              </a:rPr>
              <a:t>de </a:t>
            </a:r>
            <a:r>
              <a:rPr sz="1800" dirty="0">
                <a:solidFill>
                  <a:srgbClr val="001F5F"/>
                </a:solidFill>
                <a:latin typeface="Calibri"/>
                <a:cs typeface="Calibri"/>
              </a:rPr>
              <a:t>60 à 69</a:t>
            </a:r>
            <a:r>
              <a:rPr sz="1800" spc="70" dirty="0">
                <a:solidFill>
                  <a:srgbClr val="001F5F"/>
                </a:solidFill>
                <a:latin typeface="Calibri"/>
                <a:cs typeface="Calibri"/>
              </a:rPr>
              <a:t> </a:t>
            </a:r>
            <a:r>
              <a:rPr sz="1800" spc="-5" dirty="0">
                <a:solidFill>
                  <a:srgbClr val="001F5F"/>
                </a:solidFill>
                <a:latin typeface="Calibri"/>
                <a:cs typeface="Calibri"/>
              </a:rPr>
              <a:t>ans;</a:t>
            </a:r>
            <a:endParaRPr sz="1800">
              <a:latin typeface="Calibri"/>
              <a:cs typeface="Calibri"/>
            </a:endParaRPr>
          </a:p>
          <a:p>
            <a:pPr marL="514984" marR="99695" indent="-502920">
              <a:lnSpc>
                <a:spcPct val="89800"/>
              </a:lnSpc>
              <a:spcBef>
                <a:spcPts val="1019"/>
              </a:spcBef>
              <a:buAutoNum type="arabicPeriod" startAt="7"/>
              <a:tabLst>
                <a:tab pos="527685" algn="l"/>
                <a:tab pos="528320" algn="l"/>
              </a:tabLst>
            </a:pPr>
            <a:r>
              <a:rPr sz="1800" spc="-5" dirty="0">
                <a:solidFill>
                  <a:srgbClr val="001F5F"/>
                </a:solidFill>
                <a:latin typeface="Calibri"/>
                <a:cs typeface="Calibri"/>
              </a:rPr>
              <a:t>Les </a:t>
            </a:r>
            <a:r>
              <a:rPr sz="1800" spc="-15" dirty="0">
                <a:solidFill>
                  <a:srgbClr val="001F5F"/>
                </a:solidFill>
                <a:latin typeface="Calibri"/>
                <a:cs typeface="Calibri"/>
              </a:rPr>
              <a:t>personnes </a:t>
            </a:r>
            <a:r>
              <a:rPr sz="1800" spc="-10" dirty="0">
                <a:solidFill>
                  <a:srgbClr val="001F5F"/>
                </a:solidFill>
                <a:latin typeface="Calibri"/>
                <a:cs typeface="Calibri"/>
              </a:rPr>
              <a:t>adultes </a:t>
            </a:r>
            <a:r>
              <a:rPr sz="1800" dirty="0">
                <a:solidFill>
                  <a:srgbClr val="001F5F"/>
                </a:solidFill>
                <a:latin typeface="Calibri"/>
                <a:cs typeface="Calibri"/>
              </a:rPr>
              <a:t>&lt; 60 </a:t>
            </a:r>
            <a:r>
              <a:rPr sz="1800" spc="-5" dirty="0">
                <a:solidFill>
                  <a:srgbClr val="001F5F"/>
                </a:solidFill>
                <a:latin typeface="Calibri"/>
                <a:cs typeface="Calibri"/>
              </a:rPr>
              <a:t>ans </a:t>
            </a:r>
            <a:r>
              <a:rPr sz="1800" spc="-10" dirty="0">
                <a:solidFill>
                  <a:srgbClr val="001F5F"/>
                </a:solidFill>
                <a:latin typeface="Calibri"/>
                <a:cs typeface="Calibri"/>
              </a:rPr>
              <a:t>qui </a:t>
            </a:r>
            <a:r>
              <a:rPr sz="1800" spc="-15" dirty="0">
                <a:solidFill>
                  <a:srgbClr val="001F5F"/>
                </a:solidFill>
                <a:latin typeface="Calibri"/>
                <a:cs typeface="Calibri"/>
              </a:rPr>
              <a:t>ont  </a:t>
            </a:r>
            <a:r>
              <a:rPr sz="1800" spc="-10" dirty="0">
                <a:solidFill>
                  <a:srgbClr val="001F5F"/>
                </a:solidFill>
                <a:latin typeface="Calibri"/>
                <a:cs typeface="Calibri"/>
              </a:rPr>
              <a:t>une </a:t>
            </a:r>
            <a:r>
              <a:rPr sz="1800" spc="-5" dirty="0">
                <a:solidFill>
                  <a:srgbClr val="001F5F"/>
                </a:solidFill>
                <a:latin typeface="Calibri"/>
                <a:cs typeface="Calibri"/>
              </a:rPr>
              <a:t>maladie </a:t>
            </a:r>
            <a:r>
              <a:rPr sz="1800" spc="-10" dirty="0">
                <a:solidFill>
                  <a:srgbClr val="001F5F"/>
                </a:solidFill>
                <a:latin typeface="Calibri"/>
                <a:cs typeface="Calibri"/>
              </a:rPr>
              <a:t>chronique </a:t>
            </a:r>
            <a:r>
              <a:rPr sz="1800" spc="-5" dirty="0">
                <a:solidFill>
                  <a:srgbClr val="001F5F"/>
                </a:solidFill>
                <a:latin typeface="Calibri"/>
                <a:cs typeface="Calibri"/>
              </a:rPr>
              <a:t>ou un </a:t>
            </a:r>
            <a:r>
              <a:rPr sz="1800" spc="-10" dirty="0">
                <a:solidFill>
                  <a:srgbClr val="001F5F"/>
                </a:solidFill>
                <a:latin typeface="Calibri"/>
                <a:cs typeface="Calibri"/>
              </a:rPr>
              <a:t>problème  </a:t>
            </a:r>
            <a:r>
              <a:rPr sz="1800" spc="-5" dirty="0">
                <a:solidFill>
                  <a:srgbClr val="001F5F"/>
                </a:solidFill>
                <a:latin typeface="Calibri"/>
                <a:cs typeface="Calibri"/>
              </a:rPr>
              <a:t>de </a:t>
            </a:r>
            <a:r>
              <a:rPr sz="1800" spc="-15" dirty="0">
                <a:solidFill>
                  <a:srgbClr val="001F5F"/>
                </a:solidFill>
                <a:latin typeface="Calibri"/>
                <a:cs typeface="Calibri"/>
              </a:rPr>
              <a:t>santé </a:t>
            </a:r>
            <a:r>
              <a:rPr sz="1800" spc="-10" dirty="0">
                <a:solidFill>
                  <a:srgbClr val="001F5F"/>
                </a:solidFill>
                <a:latin typeface="Calibri"/>
                <a:cs typeface="Calibri"/>
              </a:rPr>
              <a:t>augmentant </a:t>
            </a:r>
            <a:r>
              <a:rPr sz="1800" dirty="0">
                <a:solidFill>
                  <a:srgbClr val="001F5F"/>
                </a:solidFill>
                <a:latin typeface="Calibri"/>
                <a:cs typeface="Calibri"/>
              </a:rPr>
              <a:t>le </a:t>
            </a:r>
            <a:r>
              <a:rPr sz="1800" spc="-10" dirty="0">
                <a:solidFill>
                  <a:srgbClr val="001F5F"/>
                </a:solidFill>
                <a:latin typeface="Calibri"/>
                <a:cs typeface="Calibri"/>
              </a:rPr>
              <a:t>risque </a:t>
            </a:r>
            <a:r>
              <a:rPr sz="1800" spc="-5" dirty="0">
                <a:solidFill>
                  <a:srgbClr val="001F5F"/>
                </a:solidFill>
                <a:latin typeface="Calibri"/>
                <a:cs typeface="Calibri"/>
              </a:rPr>
              <a:t>de  </a:t>
            </a:r>
            <a:r>
              <a:rPr sz="1800" spc="-10" dirty="0">
                <a:solidFill>
                  <a:srgbClr val="001F5F"/>
                </a:solidFill>
                <a:latin typeface="Calibri"/>
                <a:cs typeface="Calibri"/>
              </a:rPr>
              <a:t>complications </a:t>
            </a:r>
            <a:r>
              <a:rPr sz="1800" spc="-5" dirty="0">
                <a:solidFill>
                  <a:srgbClr val="001F5F"/>
                </a:solidFill>
                <a:latin typeface="Calibri"/>
                <a:cs typeface="Calibri"/>
              </a:rPr>
              <a:t>de </a:t>
            </a:r>
            <a:r>
              <a:rPr sz="1800" dirty="0">
                <a:solidFill>
                  <a:srgbClr val="001F5F"/>
                </a:solidFill>
                <a:latin typeface="Calibri"/>
                <a:cs typeface="Calibri"/>
              </a:rPr>
              <a:t>la</a:t>
            </a:r>
            <a:r>
              <a:rPr sz="1800" spc="45" dirty="0">
                <a:solidFill>
                  <a:srgbClr val="001F5F"/>
                </a:solidFill>
                <a:latin typeface="Calibri"/>
                <a:cs typeface="Calibri"/>
              </a:rPr>
              <a:t> </a:t>
            </a:r>
            <a:r>
              <a:rPr sz="1800" spc="-5" dirty="0">
                <a:solidFill>
                  <a:srgbClr val="001F5F"/>
                </a:solidFill>
                <a:latin typeface="Calibri"/>
                <a:cs typeface="Calibri"/>
              </a:rPr>
              <a:t>COVID-19;</a:t>
            </a:r>
            <a:endParaRPr sz="1800">
              <a:latin typeface="Calibri"/>
              <a:cs typeface="Calibri"/>
            </a:endParaRPr>
          </a:p>
          <a:p>
            <a:pPr marL="514984" marR="25400" indent="-502920">
              <a:lnSpc>
                <a:spcPct val="90100"/>
              </a:lnSpc>
              <a:spcBef>
                <a:spcPts val="994"/>
              </a:spcBef>
              <a:buAutoNum type="arabicPeriod" startAt="7"/>
              <a:tabLst>
                <a:tab pos="527685" algn="l"/>
                <a:tab pos="528320" algn="l"/>
              </a:tabLst>
            </a:pPr>
            <a:r>
              <a:rPr sz="1800" spc="-5" dirty="0">
                <a:solidFill>
                  <a:srgbClr val="001F5F"/>
                </a:solidFill>
                <a:latin typeface="Calibri"/>
                <a:cs typeface="Calibri"/>
              </a:rPr>
              <a:t>Les </a:t>
            </a:r>
            <a:r>
              <a:rPr sz="1800" spc="-10" dirty="0">
                <a:solidFill>
                  <a:srgbClr val="001F5F"/>
                </a:solidFill>
                <a:latin typeface="Calibri"/>
                <a:cs typeface="Calibri"/>
              </a:rPr>
              <a:t>adultes </a:t>
            </a:r>
            <a:r>
              <a:rPr sz="1800" dirty="0">
                <a:solidFill>
                  <a:srgbClr val="001F5F"/>
                </a:solidFill>
                <a:latin typeface="Calibri"/>
                <a:cs typeface="Calibri"/>
              </a:rPr>
              <a:t>&lt; 60 </a:t>
            </a:r>
            <a:r>
              <a:rPr sz="1800" spc="-5" dirty="0">
                <a:solidFill>
                  <a:srgbClr val="001F5F"/>
                </a:solidFill>
                <a:latin typeface="Calibri"/>
                <a:cs typeface="Calibri"/>
              </a:rPr>
              <a:t>ans sans maladies  </a:t>
            </a:r>
            <a:r>
              <a:rPr sz="1800" spc="-10" dirty="0">
                <a:solidFill>
                  <a:srgbClr val="001F5F"/>
                </a:solidFill>
                <a:latin typeface="Calibri"/>
                <a:cs typeface="Calibri"/>
              </a:rPr>
              <a:t>chroniques ou problèmes </a:t>
            </a:r>
            <a:r>
              <a:rPr sz="1800" spc="-5" dirty="0">
                <a:solidFill>
                  <a:srgbClr val="001F5F"/>
                </a:solidFill>
                <a:latin typeface="Calibri"/>
                <a:cs typeface="Calibri"/>
              </a:rPr>
              <a:t>de </a:t>
            </a:r>
            <a:r>
              <a:rPr sz="1800" spc="-15" dirty="0">
                <a:solidFill>
                  <a:srgbClr val="001F5F"/>
                </a:solidFill>
                <a:latin typeface="Calibri"/>
                <a:cs typeface="Calibri"/>
              </a:rPr>
              <a:t>santé  </a:t>
            </a:r>
            <a:r>
              <a:rPr sz="1800" spc="-10" dirty="0">
                <a:solidFill>
                  <a:srgbClr val="001F5F"/>
                </a:solidFill>
                <a:latin typeface="Calibri"/>
                <a:cs typeface="Calibri"/>
              </a:rPr>
              <a:t>augmentant </a:t>
            </a:r>
            <a:r>
              <a:rPr sz="1800" dirty="0">
                <a:solidFill>
                  <a:srgbClr val="001F5F"/>
                </a:solidFill>
                <a:latin typeface="Calibri"/>
                <a:cs typeface="Calibri"/>
              </a:rPr>
              <a:t>le </a:t>
            </a:r>
            <a:r>
              <a:rPr sz="1800" spc="-10" dirty="0">
                <a:solidFill>
                  <a:srgbClr val="001F5F"/>
                </a:solidFill>
                <a:latin typeface="Calibri"/>
                <a:cs typeface="Calibri"/>
              </a:rPr>
              <a:t>risque </a:t>
            </a:r>
            <a:r>
              <a:rPr sz="1800" spc="-5" dirty="0">
                <a:solidFill>
                  <a:srgbClr val="001F5F"/>
                </a:solidFill>
                <a:latin typeface="Calibri"/>
                <a:cs typeface="Calibri"/>
              </a:rPr>
              <a:t>de </a:t>
            </a:r>
            <a:r>
              <a:rPr sz="1800" spc="-10" dirty="0">
                <a:solidFill>
                  <a:srgbClr val="001F5F"/>
                </a:solidFill>
                <a:latin typeface="Calibri"/>
                <a:cs typeface="Calibri"/>
              </a:rPr>
              <a:t>complications,  </a:t>
            </a:r>
            <a:r>
              <a:rPr sz="1800" dirty="0">
                <a:solidFill>
                  <a:srgbClr val="001F5F"/>
                </a:solidFill>
                <a:latin typeface="Calibri"/>
                <a:cs typeface="Calibri"/>
              </a:rPr>
              <a:t>mais </a:t>
            </a:r>
            <a:r>
              <a:rPr sz="1800" spc="-10" dirty="0">
                <a:solidFill>
                  <a:srgbClr val="001F5F"/>
                </a:solidFill>
                <a:latin typeface="Calibri"/>
                <a:cs typeface="Calibri"/>
              </a:rPr>
              <a:t>qui assurent </a:t>
            </a:r>
            <a:r>
              <a:rPr sz="1800" spc="-5" dirty="0">
                <a:solidFill>
                  <a:srgbClr val="001F5F"/>
                </a:solidFill>
                <a:latin typeface="Calibri"/>
                <a:cs typeface="Calibri"/>
              </a:rPr>
              <a:t>des </a:t>
            </a:r>
            <a:r>
              <a:rPr sz="1800" dirty="0">
                <a:solidFill>
                  <a:srgbClr val="001F5F"/>
                </a:solidFill>
                <a:latin typeface="Calibri"/>
                <a:cs typeface="Calibri"/>
              </a:rPr>
              <a:t>services </a:t>
            </a:r>
            <a:r>
              <a:rPr sz="1800" spc="-5" dirty="0">
                <a:solidFill>
                  <a:srgbClr val="001F5F"/>
                </a:solidFill>
                <a:latin typeface="Calibri"/>
                <a:cs typeface="Calibri"/>
              </a:rPr>
              <a:t>essentiels  </a:t>
            </a:r>
            <a:r>
              <a:rPr sz="1800" dirty="0">
                <a:solidFill>
                  <a:srgbClr val="001F5F"/>
                </a:solidFill>
                <a:latin typeface="Calibri"/>
                <a:cs typeface="Calibri"/>
              </a:rPr>
              <a:t>et </a:t>
            </a:r>
            <a:r>
              <a:rPr sz="1800" spc="-10" dirty="0">
                <a:solidFill>
                  <a:srgbClr val="001F5F"/>
                </a:solidFill>
                <a:latin typeface="Calibri"/>
                <a:cs typeface="Calibri"/>
              </a:rPr>
              <a:t>qui </a:t>
            </a:r>
            <a:r>
              <a:rPr sz="1800" spc="-15" dirty="0">
                <a:solidFill>
                  <a:srgbClr val="001F5F"/>
                </a:solidFill>
                <a:latin typeface="Calibri"/>
                <a:cs typeface="Calibri"/>
              </a:rPr>
              <a:t>sont </a:t>
            </a:r>
            <a:r>
              <a:rPr sz="1800" dirty="0">
                <a:solidFill>
                  <a:srgbClr val="001F5F"/>
                </a:solidFill>
                <a:latin typeface="Calibri"/>
                <a:cs typeface="Calibri"/>
              </a:rPr>
              <a:t>en </a:t>
            </a:r>
            <a:r>
              <a:rPr sz="1800" spc="-15" dirty="0">
                <a:solidFill>
                  <a:srgbClr val="001F5F"/>
                </a:solidFill>
                <a:latin typeface="Calibri"/>
                <a:cs typeface="Calibri"/>
              </a:rPr>
              <a:t>contact avec </a:t>
            </a:r>
            <a:r>
              <a:rPr sz="1800" spc="-5" dirty="0">
                <a:solidFill>
                  <a:srgbClr val="001F5F"/>
                </a:solidFill>
                <a:latin typeface="Calibri"/>
                <a:cs typeface="Calibri"/>
              </a:rPr>
              <a:t>des</a:t>
            </a:r>
            <a:r>
              <a:rPr sz="1800" spc="125" dirty="0">
                <a:solidFill>
                  <a:srgbClr val="001F5F"/>
                </a:solidFill>
                <a:latin typeface="Calibri"/>
                <a:cs typeface="Calibri"/>
              </a:rPr>
              <a:t> </a:t>
            </a:r>
            <a:r>
              <a:rPr sz="1800" spc="-15" dirty="0">
                <a:solidFill>
                  <a:srgbClr val="001F5F"/>
                </a:solidFill>
                <a:latin typeface="Calibri"/>
                <a:cs typeface="Calibri"/>
              </a:rPr>
              <a:t>usagers;</a:t>
            </a:r>
            <a:endParaRPr sz="1800">
              <a:latin typeface="Calibri"/>
              <a:cs typeface="Calibri"/>
            </a:endParaRPr>
          </a:p>
          <a:p>
            <a:pPr marL="514984" marR="5080" indent="-502920">
              <a:lnSpc>
                <a:spcPct val="90100"/>
              </a:lnSpc>
              <a:spcBef>
                <a:spcPts val="994"/>
              </a:spcBef>
              <a:buAutoNum type="arabicPeriod" startAt="7"/>
              <a:tabLst>
                <a:tab pos="527685" algn="l"/>
                <a:tab pos="528320" algn="l"/>
              </a:tabLst>
            </a:pPr>
            <a:r>
              <a:rPr sz="1800" spc="-5" dirty="0">
                <a:solidFill>
                  <a:srgbClr val="001F5F"/>
                </a:solidFill>
                <a:latin typeface="Calibri"/>
                <a:cs typeface="Calibri"/>
              </a:rPr>
              <a:t>Le </a:t>
            </a:r>
            <a:r>
              <a:rPr sz="1800" spc="-15" dirty="0">
                <a:solidFill>
                  <a:srgbClr val="001F5F"/>
                </a:solidFill>
                <a:latin typeface="Calibri"/>
                <a:cs typeface="Calibri"/>
              </a:rPr>
              <a:t>reste </a:t>
            </a:r>
            <a:r>
              <a:rPr sz="1800" spc="-5" dirty="0">
                <a:solidFill>
                  <a:srgbClr val="001F5F"/>
                </a:solidFill>
                <a:latin typeface="Calibri"/>
                <a:cs typeface="Calibri"/>
              </a:rPr>
              <a:t>de </a:t>
            </a:r>
            <a:r>
              <a:rPr sz="1800" dirty="0">
                <a:solidFill>
                  <a:srgbClr val="001F5F"/>
                </a:solidFill>
                <a:latin typeface="Calibri"/>
                <a:cs typeface="Calibri"/>
              </a:rPr>
              <a:t>la </a:t>
            </a:r>
            <a:r>
              <a:rPr sz="1800" spc="-10" dirty="0">
                <a:solidFill>
                  <a:srgbClr val="001F5F"/>
                </a:solidFill>
                <a:latin typeface="Calibri"/>
                <a:cs typeface="Calibri"/>
              </a:rPr>
              <a:t>population </a:t>
            </a:r>
            <a:r>
              <a:rPr sz="1800" spc="-5" dirty="0">
                <a:solidFill>
                  <a:srgbClr val="001F5F"/>
                </a:solidFill>
                <a:latin typeface="Calibri"/>
                <a:cs typeface="Calibri"/>
              </a:rPr>
              <a:t>adulte; La  vaccination </a:t>
            </a:r>
            <a:r>
              <a:rPr sz="1800" spc="-15" dirty="0">
                <a:solidFill>
                  <a:srgbClr val="001F5F"/>
                </a:solidFill>
                <a:latin typeface="Calibri"/>
                <a:cs typeface="Calibri"/>
              </a:rPr>
              <a:t>sera </a:t>
            </a:r>
            <a:r>
              <a:rPr sz="1800" spc="-5" dirty="0">
                <a:solidFill>
                  <a:srgbClr val="001F5F"/>
                </a:solidFill>
                <a:latin typeface="Calibri"/>
                <a:cs typeface="Calibri"/>
              </a:rPr>
              <a:t>déterminée </a:t>
            </a:r>
            <a:r>
              <a:rPr sz="1800" dirty="0">
                <a:solidFill>
                  <a:srgbClr val="001F5F"/>
                </a:solidFill>
                <a:latin typeface="Calibri"/>
                <a:cs typeface="Calibri"/>
              </a:rPr>
              <a:t>en </a:t>
            </a:r>
            <a:r>
              <a:rPr sz="1800" spc="-15" dirty="0">
                <a:solidFill>
                  <a:srgbClr val="001F5F"/>
                </a:solidFill>
                <a:latin typeface="Calibri"/>
                <a:cs typeface="Calibri"/>
              </a:rPr>
              <a:t>fonction  </a:t>
            </a:r>
            <a:r>
              <a:rPr sz="1800" spc="-20" dirty="0">
                <a:solidFill>
                  <a:srgbClr val="001F5F"/>
                </a:solidFill>
                <a:latin typeface="Calibri"/>
                <a:cs typeface="Calibri"/>
              </a:rPr>
              <a:t>d’études </a:t>
            </a:r>
            <a:r>
              <a:rPr sz="1800" dirty="0">
                <a:solidFill>
                  <a:srgbClr val="001F5F"/>
                </a:solidFill>
                <a:latin typeface="Calibri"/>
                <a:cs typeface="Calibri"/>
              </a:rPr>
              <a:t>à </a:t>
            </a:r>
            <a:r>
              <a:rPr sz="1800" spc="-5" dirty="0">
                <a:solidFill>
                  <a:srgbClr val="001F5F"/>
                </a:solidFill>
                <a:latin typeface="Calibri"/>
                <a:cs typeface="Calibri"/>
              </a:rPr>
              <a:t>venir </a:t>
            </a:r>
            <a:r>
              <a:rPr sz="1800" spc="-10" dirty="0">
                <a:solidFill>
                  <a:srgbClr val="001F5F"/>
                </a:solidFill>
                <a:latin typeface="Calibri"/>
                <a:cs typeface="Calibri"/>
              </a:rPr>
              <a:t>sur </a:t>
            </a:r>
            <a:r>
              <a:rPr sz="1800" dirty="0">
                <a:solidFill>
                  <a:srgbClr val="001F5F"/>
                </a:solidFill>
                <a:latin typeface="Calibri"/>
                <a:cs typeface="Calibri"/>
              </a:rPr>
              <a:t>la </a:t>
            </a:r>
            <a:r>
              <a:rPr sz="1800" spc="-10" dirty="0">
                <a:solidFill>
                  <a:srgbClr val="001F5F"/>
                </a:solidFill>
                <a:latin typeface="Calibri"/>
                <a:cs typeface="Calibri"/>
              </a:rPr>
              <a:t>sécurité </a:t>
            </a:r>
            <a:r>
              <a:rPr sz="1800" dirty="0">
                <a:solidFill>
                  <a:srgbClr val="001F5F"/>
                </a:solidFill>
                <a:latin typeface="Calibri"/>
                <a:cs typeface="Calibri"/>
              </a:rPr>
              <a:t>et  </a:t>
            </a:r>
            <a:r>
              <a:rPr sz="1800" spc="-20" dirty="0">
                <a:solidFill>
                  <a:srgbClr val="001F5F"/>
                </a:solidFill>
                <a:latin typeface="Calibri"/>
                <a:cs typeface="Calibri"/>
              </a:rPr>
              <a:t>l’efficacité </a:t>
            </a:r>
            <a:r>
              <a:rPr sz="1800" spc="-5" dirty="0">
                <a:solidFill>
                  <a:srgbClr val="001F5F"/>
                </a:solidFill>
                <a:latin typeface="Calibri"/>
                <a:cs typeface="Calibri"/>
              </a:rPr>
              <a:t>des vaccins </a:t>
            </a:r>
            <a:r>
              <a:rPr sz="1800" spc="-10" dirty="0">
                <a:solidFill>
                  <a:srgbClr val="001F5F"/>
                </a:solidFill>
                <a:latin typeface="Calibri"/>
                <a:cs typeface="Calibri"/>
              </a:rPr>
              <a:t>chez </a:t>
            </a:r>
            <a:r>
              <a:rPr sz="1800" dirty="0">
                <a:solidFill>
                  <a:srgbClr val="001F5F"/>
                </a:solidFill>
                <a:latin typeface="Calibri"/>
                <a:cs typeface="Calibri"/>
              </a:rPr>
              <a:t>les </a:t>
            </a:r>
            <a:r>
              <a:rPr sz="1800" spc="-15" dirty="0">
                <a:solidFill>
                  <a:srgbClr val="001F5F"/>
                </a:solidFill>
                <a:latin typeface="Calibri"/>
                <a:cs typeface="Calibri"/>
              </a:rPr>
              <a:t>enfants </a:t>
            </a:r>
            <a:r>
              <a:rPr sz="1800" dirty="0">
                <a:solidFill>
                  <a:srgbClr val="001F5F"/>
                </a:solidFill>
                <a:latin typeface="Calibri"/>
                <a:cs typeface="Calibri"/>
              </a:rPr>
              <a:t>&lt;  16 </a:t>
            </a:r>
            <a:r>
              <a:rPr sz="1800" spc="-5" dirty="0">
                <a:solidFill>
                  <a:srgbClr val="001F5F"/>
                </a:solidFill>
                <a:latin typeface="Calibri"/>
                <a:cs typeface="Calibri"/>
              </a:rPr>
              <a:t>ans </a:t>
            </a:r>
            <a:r>
              <a:rPr sz="1800" dirty="0">
                <a:solidFill>
                  <a:srgbClr val="001F5F"/>
                </a:solidFill>
                <a:latin typeface="Calibri"/>
                <a:cs typeface="Calibri"/>
              </a:rPr>
              <a:t>et </a:t>
            </a:r>
            <a:r>
              <a:rPr sz="1800" spc="-10" dirty="0">
                <a:solidFill>
                  <a:srgbClr val="001F5F"/>
                </a:solidFill>
                <a:latin typeface="Calibri"/>
                <a:cs typeface="Calibri"/>
              </a:rPr>
              <a:t>femmes</a:t>
            </a:r>
            <a:r>
              <a:rPr sz="1800" spc="5" dirty="0">
                <a:solidFill>
                  <a:srgbClr val="001F5F"/>
                </a:solidFill>
                <a:latin typeface="Calibri"/>
                <a:cs typeface="Calibri"/>
              </a:rPr>
              <a:t> </a:t>
            </a:r>
            <a:r>
              <a:rPr sz="1800" spc="-10" dirty="0">
                <a:solidFill>
                  <a:srgbClr val="001F5F"/>
                </a:solidFill>
                <a:latin typeface="Calibri"/>
                <a:cs typeface="Calibri"/>
              </a:rPr>
              <a:t>enceintes</a:t>
            </a:r>
            <a:endParaRPr sz="1800">
              <a:latin typeface="Calibri"/>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7644" y="761166"/>
            <a:ext cx="8964355" cy="562524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2EB2BC6B-FD8F-48CF-9E8C-82599097A4CB}"/>
              </a:ext>
            </a:extLst>
          </p:cNvPr>
          <p:cNvPicPr>
            <a:picLocks noChangeAspect="1"/>
          </p:cNvPicPr>
          <p:nvPr/>
        </p:nvPicPr>
        <p:blipFill>
          <a:blip r:embed="rId2"/>
          <a:stretch>
            <a:fillRect/>
          </a:stretch>
        </p:blipFill>
        <p:spPr>
          <a:xfrm>
            <a:off x="571500" y="2209800"/>
            <a:ext cx="8001000" cy="4500563"/>
          </a:xfrm>
          <a:prstGeom prst="rect">
            <a:avLst/>
          </a:prstGeom>
        </p:spPr>
      </p:pic>
    </p:spTree>
    <p:extLst>
      <p:ext uri="{BB962C8B-B14F-4D97-AF65-F5344CB8AC3E}">
        <p14:creationId xmlns:p14="http://schemas.microsoft.com/office/powerpoint/2010/main" val="1079625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8F939D2-1CAA-4AD6-A8CA-0CC1BDFB74B4}"/>
              </a:ext>
            </a:extLst>
          </p:cNvPr>
          <p:cNvSpPr>
            <a:spLocks noGrp="1"/>
          </p:cNvSpPr>
          <p:nvPr>
            <p:ph type="title"/>
          </p:nvPr>
        </p:nvSpPr>
        <p:spPr>
          <a:xfrm>
            <a:off x="683895" y="240284"/>
            <a:ext cx="7776209" cy="615553"/>
          </a:xfrm>
        </p:spPr>
        <p:txBody>
          <a:bodyPr/>
          <a:lstStyle/>
          <a:p>
            <a:pPr algn="ctr"/>
            <a:r>
              <a:rPr lang="fr-CA" sz="4000" dirty="0"/>
              <a:t>COLCHICINE</a:t>
            </a:r>
          </a:p>
        </p:txBody>
      </p:sp>
      <p:sp>
        <p:nvSpPr>
          <p:cNvPr id="4" name="Espace réservé du contenu 3">
            <a:extLst>
              <a:ext uri="{FF2B5EF4-FFF2-40B4-BE49-F238E27FC236}">
                <a16:creationId xmlns:a16="http://schemas.microsoft.com/office/drawing/2014/main" xmlns="" id="{CB872A6D-53B3-4B0A-BC7E-277EAFEA7C86}"/>
              </a:ext>
            </a:extLst>
          </p:cNvPr>
          <p:cNvSpPr>
            <a:spLocks noGrp="1"/>
          </p:cNvSpPr>
          <p:nvPr>
            <p:ph sz="half" idx="3"/>
          </p:nvPr>
        </p:nvSpPr>
        <p:spPr>
          <a:xfrm>
            <a:off x="4676504" y="2057400"/>
            <a:ext cx="3977640" cy="1261884"/>
          </a:xfrm>
        </p:spPr>
        <p:txBody>
          <a:bodyPr/>
          <a:lstStyle/>
          <a:p>
            <a:endParaRPr lang="fr-CA" dirty="0"/>
          </a:p>
          <a:p>
            <a:endParaRPr lang="fr-CA" dirty="0"/>
          </a:p>
          <a:p>
            <a:pPr marL="285750" indent="-285750">
              <a:buFont typeface="Wingdings" panose="05000000000000000000" pitchFamily="2" charset="2"/>
              <a:buChar char="ü"/>
            </a:pPr>
            <a:r>
              <a:rPr lang="fr-CA" sz="2800" dirty="0">
                <a:latin typeface="Comic Sans MS" panose="030F0702030302020204" pitchFamily="66" charset="0"/>
              </a:rPr>
              <a:t>Anti-inflammatoire</a:t>
            </a:r>
          </a:p>
          <a:p>
            <a:pPr marL="285750" indent="-285750">
              <a:buFont typeface="Wingdings" panose="05000000000000000000" pitchFamily="2" charset="2"/>
              <a:buChar char="ü"/>
            </a:pPr>
            <a:endParaRPr lang="fr-CA" dirty="0">
              <a:latin typeface="Comic Sans MS" panose="030F0702030302020204" pitchFamily="66" charset="0"/>
            </a:endParaRPr>
          </a:p>
        </p:txBody>
      </p:sp>
      <p:pic>
        <p:nvPicPr>
          <p:cNvPr id="5" name="Espace réservé du contenu 4">
            <a:extLst>
              <a:ext uri="{FF2B5EF4-FFF2-40B4-BE49-F238E27FC236}">
                <a16:creationId xmlns:a16="http://schemas.microsoft.com/office/drawing/2014/main" xmlns="" id="{ED2BFFED-A7BA-4AAF-8BDA-A8DFA8B9824D}"/>
              </a:ext>
            </a:extLst>
          </p:cNvPr>
          <p:cNvPicPr>
            <a:picLocks noGrp="1" noChangeAspect="1"/>
          </p:cNvPicPr>
          <p:nvPr>
            <p:ph sz="half" idx="2"/>
          </p:nvPr>
        </p:nvPicPr>
        <p:blipFill>
          <a:blip r:embed="rId2"/>
          <a:stretch>
            <a:fillRect/>
          </a:stretch>
        </p:blipFill>
        <p:spPr>
          <a:xfrm>
            <a:off x="165885" y="2667000"/>
            <a:ext cx="4301613" cy="3041240"/>
          </a:xfrm>
          <a:prstGeom prst="rect">
            <a:avLst/>
          </a:prstGeom>
        </p:spPr>
      </p:pic>
      <p:pic>
        <p:nvPicPr>
          <p:cNvPr id="6" name="Image 5">
            <a:extLst>
              <a:ext uri="{FF2B5EF4-FFF2-40B4-BE49-F238E27FC236}">
                <a16:creationId xmlns:a16="http://schemas.microsoft.com/office/drawing/2014/main" xmlns="" id="{B3013AD8-611C-4608-AE31-A59B527F48F3}"/>
              </a:ext>
            </a:extLst>
          </p:cNvPr>
          <p:cNvPicPr>
            <a:picLocks noChangeAspect="1"/>
          </p:cNvPicPr>
          <p:nvPr/>
        </p:nvPicPr>
        <p:blipFill>
          <a:blip r:embed="rId3"/>
          <a:stretch>
            <a:fillRect/>
          </a:stretch>
        </p:blipFill>
        <p:spPr>
          <a:xfrm>
            <a:off x="5086764" y="3319284"/>
            <a:ext cx="3373340" cy="2244804"/>
          </a:xfrm>
          <a:prstGeom prst="rect">
            <a:avLst/>
          </a:prstGeom>
        </p:spPr>
      </p:pic>
    </p:spTree>
    <p:extLst>
      <p:ext uri="{BB962C8B-B14F-4D97-AF65-F5344CB8AC3E}">
        <p14:creationId xmlns:p14="http://schemas.microsoft.com/office/powerpoint/2010/main" val="3153378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7669" y="2369756"/>
            <a:ext cx="8228965" cy="3006529"/>
          </a:xfrm>
          <a:prstGeom prst="rect">
            <a:avLst/>
          </a:prstGeom>
        </p:spPr>
        <p:txBody>
          <a:bodyPr vert="horz" wrap="square" lIns="0" tIns="90170" rIns="0" bIns="0" rtlCol="0">
            <a:spAutoFit/>
          </a:bodyPr>
          <a:lstStyle/>
          <a:p>
            <a:pPr marL="583565" marR="5080" indent="-571500" algn="l">
              <a:lnSpc>
                <a:spcPts val="4740"/>
              </a:lnSpc>
              <a:spcBef>
                <a:spcPts val="710"/>
              </a:spcBef>
              <a:buFont typeface="Wingdings" panose="05000000000000000000" pitchFamily="2" charset="2"/>
              <a:buChar char="§"/>
            </a:pPr>
            <a:r>
              <a:rPr lang="fr-CA" sz="4400" b="0" spc="-5" dirty="0">
                <a:solidFill>
                  <a:srgbClr val="FF0000"/>
                </a:solidFill>
                <a:latin typeface="Cambria"/>
                <a:cs typeface="Cambria"/>
              </a:rPr>
              <a:t>Références</a:t>
            </a:r>
            <a:r>
              <a:rPr lang="fr-CA" sz="4400" spc="-5" dirty="0">
                <a:solidFill>
                  <a:srgbClr val="2C52B1"/>
                </a:solidFill>
                <a:latin typeface="Cambria"/>
                <a:cs typeface="Cambria"/>
              </a:rPr>
              <a:t/>
            </a:r>
            <a:br>
              <a:rPr lang="fr-CA" sz="4400" spc="-5" dirty="0">
                <a:solidFill>
                  <a:srgbClr val="2C52B1"/>
                </a:solidFill>
                <a:latin typeface="Cambria"/>
                <a:cs typeface="Cambria"/>
              </a:rPr>
            </a:br>
            <a:r>
              <a:rPr lang="fr-CA" sz="1800" b="0" spc="-5" dirty="0">
                <a:solidFill>
                  <a:srgbClr val="2C52B1"/>
                </a:solidFill>
                <a:latin typeface="Cambria"/>
                <a:cs typeface="Cambria"/>
              </a:rPr>
              <a:t>Institut National de Santé Publique du Québec (SP)</a:t>
            </a:r>
            <a:br>
              <a:rPr lang="fr-CA" sz="1800" b="0" spc="-5" dirty="0">
                <a:solidFill>
                  <a:srgbClr val="2C52B1"/>
                </a:solidFill>
                <a:latin typeface="Cambria"/>
                <a:cs typeface="Cambria"/>
              </a:rPr>
            </a:br>
            <a:r>
              <a:rPr lang="fr-CA" sz="1800" b="0" spc="-5" dirty="0">
                <a:solidFill>
                  <a:srgbClr val="2C52B1"/>
                </a:solidFill>
                <a:latin typeface="Cambria"/>
                <a:cs typeface="Cambria"/>
              </a:rPr>
              <a:t>Ministère de la santé et des services sociaux (MSSS)</a:t>
            </a:r>
            <a:br>
              <a:rPr lang="fr-CA" sz="1800" b="0" spc="-5" dirty="0">
                <a:solidFill>
                  <a:srgbClr val="2C52B1"/>
                </a:solidFill>
                <a:latin typeface="Cambria"/>
                <a:cs typeface="Cambria"/>
              </a:rPr>
            </a:br>
            <a:r>
              <a:rPr lang="fr-CA" sz="1800" b="0" spc="-5" dirty="0">
                <a:solidFill>
                  <a:srgbClr val="2C52B1"/>
                </a:solidFill>
                <a:latin typeface="Cambria"/>
                <a:cs typeface="Cambria"/>
              </a:rPr>
              <a:t>Centre Universitaire de Sante McGill:  Revue hebdomadaire des données statistiques, observations, leçons apprises </a:t>
            </a:r>
            <a:endParaRPr sz="1800" b="0" dirty="0">
              <a:latin typeface="Cambria"/>
              <a:cs typeface="Cambria"/>
            </a:endParaRPr>
          </a:p>
        </p:txBody>
      </p:sp>
      <p:sp>
        <p:nvSpPr>
          <p:cNvPr id="4" name="object 4"/>
          <p:cNvSpPr/>
          <p:nvPr/>
        </p:nvSpPr>
        <p:spPr>
          <a:xfrm>
            <a:off x="0" y="0"/>
            <a:ext cx="9144000" cy="2170049"/>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408835" y="6226888"/>
            <a:ext cx="2540741" cy="41766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98857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EC833F6-7654-4586-BFC3-7CB37B91EE35}"/>
              </a:ext>
            </a:extLst>
          </p:cNvPr>
          <p:cNvSpPr>
            <a:spLocks noGrp="1"/>
          </p:cNvSpPr>
          <p:nvPr>
            <p:ph type="title"/>
          </p:nvPr>
        </p:nvSpPr>
        <p:spPr>
          <a:xfrm>
            <a:off x="683895" y="240284"/>
            <a:ext cx="7776209" cy="523220"/>
          </a:xfrm>
        </p:spPr>
        <p:txBody>
          <a:bodyPr/>
          <a:lstStyle/>
          <a:p>
            <a:r>
              <a:rPr lang="fr-CA" dirty="0"/>
              <a:t>Utilisation de la colchicine</a:t>
            </a:r>
          </a:p>
        </p:txBody>
      </p:sp>
      <p:pic>
        <p:nvPicPr>
          <p:cNvPr id="5" name="Espace réservé du contenu 4">
            <a:extLst>
              <a:ext uri="{FF2B5EF4-FFF2-40B4-BE49-F238E27FC236}">
                <a16:creationId xmlns:a16="http://schemas.microsoft.com/office/drawing/2014/main" xmlns="" id="{41A683EC-9A5B-49B8-9F95-2827B8EB45A6}"/>
              </a:ext>
            </a:extLst>
          </p:cNvPr>
          <p:cNvPicPr>
            <a:picLocks noGrp="1" noChangeAspect="1"/>
          </p:cNvPicPr>
          <p:nvPr>
            <p:ph sz="half" idx="2"/>
          </p:nvPr>
        </p:nvPicPr>
        <p:blipFill>
          <a:blip r:embed="rId2"/>
          <a:stretch>
            <a:fillRect/>
          </a:stretch>
        </p:blipFill>
        <p:spPr>
          <a:xfrm>
            <a:off x="0" y="1981200"/>
            <a:ext cx="5315498" cy="4247676"/>
          </a:xfrm>
          <a:prstGeom prst="rect">
            <a:avLst/>
          </a:prstGeom>
        </p:spPr>
      </p:pic>
      <p:pic>
        <p:nvPicPr>
          <p:cNvPr id="6" name="Espace réservé du contenu 5">
            <a:extLst>
              <a:ext uri="{FF2B5EF4-FFF2-40B4-BE49-F238E27FC236}">
                <a16:creationId xmlns:a16="http://schemas.microsoft.com/office/drawing/2014/main" xmlns="" id="{7E9980CD-A7CF-45E9-A6F7-D53D63940BCC}"/>
              </a:ext>
            </a:extLst>
          </p:cNvPr>
          <p:cNvPicPr>
            <a:picLocks noGrp="1" noChangeAspect="1"/>
          </p:cNvPicPr>
          <p:nvPr>
            <p:ph sz="half" idx="3"/>
          </p:nvPr>
        </p:nvPicPr>
        <p:blipFill>
          <a:blip r:embed="rId3"/>
          <a:stretch>
            <a:fillRect/>
          </a:stretch>
        </p:blipFill>
        <p:spPr>
          <a:xfrm>
            <a:off x="4800600" y="2743200"/>
            <a:ext cx="3978275" cy="2289718"/>
          </a:xfrm>
          <a:prstGeom prst="rect">
            <a:avLst/>
          </a:prstGeom>
        </p:spPr>
      </p:pic>
    </p:spTree>
    <p:extLst>
      <p:ext uri="{BB962C8B-B14F-4D97-AF65-F5344CB8AC3E}">
        <p14:creationId xmlns:p14="http://schemas.microsoft.com/office/powerpoint/2010/main" val="757681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69090740-4F69-4011-84DE-2C91273467C5}"/>
              </a:ext>
            </a:extLst>
          </p:cNvPr>
          <p:cNvPicPr>
            <a:picLocks noChangeAspect="1"/>
          </p:cNvPicPr>
          <p:nvPr/>
        </p:nvPicPr>
        <p:blipFill rotWithShape="1">
          <a:blip r:embed="rId2"/>
          <a:srcRect r="-339" b="19299"/>
          <a:stretch/>
        </p:blipFill>
        <p:spPr>
          <a:xfrm>
            <a:off x="914400" y="2286000"/>
            <a:ext cx="7162800" cy="3505200"/>
          </a:xfrm>
          <a:prstGeom prst="rect">
            <a:avLst/>
          </a:prstGeom>
        </p:spPr>
      </p:pic>
    </p:spTree>
    <p:extLst>
      <p:ext uri="{BB962C8B-B14F-4D97-AF65-F5344CB8AC3E}">
        <p14:creationId xmlns:p14="http://schemas.microsoft.com/office/powerpoint/2010/main" val="1146587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8F939D2-1CAA-4AD6-A8CA-0CC1BDFB74B4}"/>
              </a:ext>
            </a:extLst>
          </p:cNvPr>
          <p:cNvSpPr>
            <a:spLocks noGrp="1"/>
          </p:cNvSpPr>
          <p:nvPr>
            <p:ph type="title"/>
          </p:nvPr>
        </p:nvSpPr>
        <p:spPr>
          <a:xfrm>
            <a:off x="683895" y="240284"/>
            <a:ext cx="7776209" cy="954107"/>
          </a:xfrm>
        </p:spPr>
        <p:txBody>
          <a:bodyPr/>
          <a:lstStyle/>
          <a:p>
            <a:r>
              <a:rPr lang="fr-CA" dirty="0" err="1"/>
              <a:t>Etude</a:t>
            </a:r>
            <a:r>
              <a:rPr lang="fr-CA" dirty="0"/>
              <a:t> COLCORONA:  </a:t>
            </a:r>
            <a:br>
              <a:rPr lang="fr-CA" dirty="0"/>
            </a:br>
            <a:r>
              <a:rPr lang="fr-CA" sz="2800" dirty="0"/>
              <a:t>communiqué de presse 22 janvier 2021</a:t>
            </a:r>
          </a:p>
        </p:txBody>
      </p:sp>
      <p:sp>
        <p:nvSpPr>
          <p:cNvPr id="4" name="Espace réservé du contenu 3">
            <a:extLst>
              <a:ext uri="{FF2B5EF4-FFF2-40B4-BE49-F238E27FC236}">
                <a16:creationId xmlns:a16="http://schemas.microsoft.com/office/drawing/2014/main" xmlns="" id="{CB872A6D-53B3-4B0A-BC7E-277EAFEA7C86}"/>
              </a:ext>
            </a:extLst>
          </p:cNvPr>
          <p:cNvSpPr>
            <a:spLocks noGrp="1"/>
          </p:cNvSpPr>
          <p:nvPr>
            <p:ph sz="half" idx="3"/>
          </p:nvPr>
        </p:nvSpPr>
        <p:spPr>
          <a:xfrm>
            <a:off x="4467498" y="1524000"/>
            <a:ext cx="4600302" cy="5262979"/>
          </a:xfrm>
        </p:spPr>
        <p:txBody>
          <a:bodyPr/>
          <a:lstStyle/>
          <a:p>
            <a:endParaRPr lang="fr-CA" dirty="0"/>
          </a:p>
          <a:p>
            <a:endParaRPr lang="fr-CA" dirty="0"/>
          </a:p>
          <a:p>
            <a:r>
              <a:rPr lang="fr-CA" dirty="0">
                <a:latin typeface="Comic Sans MS" panose="030F0702030302020204" pitchFamily="66" charset="0"/>
              </a:rPr>
              <a:t>Médicament bien connu et reconnu…</a:t>
            </a:r>
          </a:p>
          <a:p>
            <a:pPr marL="285750" indent="-285750">
              <a:buFont typeface="Wingdings" panose="05000000000000000000" pitchFamily="2" charset="2"/>
              <a:buChar char="ü"/>
            </a:pPr>
            <a:endParaRPr lang="fr-CA" dirty="0">
              <a:latin typeface="Comic Sans MS" panose="030F0702030302020204" pitchFamily="66" charset="0"/>
            </a:endParaRPr>
          </a:p>
          <a:p>
            <a:r>
              <a:rPr lang="fr-CA" dirty="0">
                <a:latin typeface="Comic Sans MS" panose="030F0702030302020204" pitchFamily="66" charset="0"/>
              </a:rPr>
              <a:t>Collaboration - Partenariat mondiale </a:t>
            </a:r>
          </a:p>
          <a:p>
            <a:pPr marL="742950" lvl="1" indent="-285750">
              <a:buFont typeface="Wingdings" panose="05000000000000000000" pitchFamily="2" charset="2"/>
              <a:buChar char="ü"/>
            </a:pPr>
            <a:r>
              <a:rPr lang="fr-CA" dirty="0">
                <a:latin typeface="Comic Sans MS" panose="030F0702030302020204" pitchFamily="66" charset="0"/>
              </a:rPr>
              <a:t>MHICC</a:t>
            </a:r>
          </a:p>
          <a:p>
            <a:pPr marL="742950" lvl="1" indent="-285750">
              <a:buFont typeface="Wingdings" panose="05000000000000000000" pitchFamily="2" charset="2"/>
              <a:buChar char="ü"/>
            </a:pPr>
            <a:r>
              <a:rPr lang="fr-CA" dirty="0">
                <a:latin typeface="Comic Sans MS" panose="030F0702030302020204" pitchFamily="66" charset="0"/>
              </a:rPr>
              <a:t>ICM</a:t>
            </a:r>
          </a:p>
          <a:p>
            <a:pPr marL="742950" lvl="1" indent="-285750">
              <a:buFont typeface="Wingdings" panose="05000000000000000000" pitchFamily="2" charset="2"/>
              <a:buChar char="ü"/>
            </a:pPr>
            <a:r>
              <a:rPr lang="fr-CA" dirty="0">
                <a:latin typeface="Comic Sans MS" panose="030F0702030302020204" pitchFamily="66" charset="0"/>
              </a:rPr>
              <a:t>$ Gouvernement du Québec, NHL, NIH, Fondations américains, sociétés et philanthropes</a:t>
            </a:r>
          </a:p>
          <a:p>
            <a:r>
              <a:rPr lang="fr-CA" dirty="0">
                <a:latin typeface="Comic Sans MS" panose="030F0702030302020204" pitchFamily="66" charset="0"/>
              </a:rPr>
              <a:t>Observations:  </a:t>
            </a:r>
          </a:p>
          <a:p>
            <a:pPr marL="742950" lvl="1" indent="-285750">
              <a:buFont typeface="Wingdings" panose="05000000000000000000" pitchFamily="2" charset="2"/>
              <a:buChar char="ü"/>
            </a:pPr>
            <a:r>
              <a:rPr lang="fr-CA" dirty="0">
                <a:latin typeface="Comic Sans MS" panose="030F0702030302020204" pitchFamily="66" charset="0"/>
              </a:rPr>
              <a:t>Réduit d’environ 30% le risque de décès </a:t>
            </a:r>
          </a:p>
          <a:p>
            <a:pPr marL="742950" lvl="1" indent="-285750">
              <a:buFont typeface="Wingdings" panose="05000000000000000000" pitchFamily="2" charset="2"/>
              <a:buChar char="ü"/>
            </a:pPr>
            <a:r>
              <a:rPr lang="fr-CA" dirty="0">
                <a:latin typeface="Comic Sans MS" panose="030F0702030302020204" pitchFamily="66" charset="0"/>
              </a:rPr>
              <a:t>Diminue le temps d’hospitalisations d’environ 25% (50% besoin de ventilation mécanique)</a:t>
            </a:r>
          </a:p>
          <a:p>
            <a:pPr marL="285750" indent="-285750">
              <a:buFont typeface="Wingdings" panose="05000000000000000000" pitchFamily="2" charset="2"/>
              <a:buChar char="ü"/>
            </a:pPr>
            <a:endParaRPr lang="fr-CA" dirty="0">
              <a:latin typeface="Comic Sans MS" panose="030F0702030302020204" pitchFamily="66" charset="0"/>
            </a:endParaRPr>
          </a:p>
          <a:p>
            <a:r>
              <a:rPr lang="fr-CA" dirty="0">
                <a:latin typeface="Comic Sans MS" panose="030F0702030302020204" pitchFamily="66" charset="0"/>
              </a:rPr>
              <a:t>En voie d’une revue d’étude par comité scientifique et publication</a:t>
            </a:r>
          </a:p>
        </p:txBody>
      </p:sp>
      <p:pic>
        <p:nvPicPr>
          <p:cNvPr id="5" name="Espace réservé du contenu 4">
            <a:extLst>
              <a:ext uri="{FF2B5EF4-FFF2-40B4-BE49-F238E27FC236}">
                <a16:creationId xmlns:a16="http://schemas.microsoft.com/office/drawing/2014/main" xmlns="" id="{ED2BFFED-A7BA-4AAF-8BDA-A8DFA8B9824D}"/>
              </a:ext>
            </a:extLst>
          </p:cNvPr>
          <p:cNvPicPr>
            <a:picLocks noGrp="1" noChangeAspect="1"/>
          </p:cNvPicPr>
          <p:nvPr>
            <p:ph sz="half" idx="2"/>
          </p:nvPr>
        </p:nvPicPr>
        <p:blipFill>
          <a:blip r:embed="rId2"/>
          <a:stretch>
            <a:fillRect/>
          </a:stretch>
        </p:blipFill>
        <p:spPr>
          <a:xfrm>
            <a:off x="0" y="2362200"/>
            <a:ext cx="4301613" cy="3810000"/>
          </a:xfrm>
          <a:prstGeom prst="rect">
            <a:avLst/>
          </a:prstGeom>
        </p:spPr>
      </p:pic>
    </p:spTree>
    <p:extLst>
      <p:ext uri="{BB962C8B-B14F-4D97-AF65-F5344CB8AC3E}">
        <p14:creationId xmlns:p14="http://schemas.microsoft.com/office/powerpoint/2010/main" val="903311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656591" y="233667"/>
            <a:ext cx="7573009" cy="528955"/>
          </a:xfrm>
          <a:prstGeom prst="rect">
            <a:avLst/>
          </a:prstGeom>
        </p:spPr>
        <p:txBody>
          <a:bodyPr vert="horz" wrap="square" lIns="0" tIns="12700" rIns="0" bIns="0" rtlCol="0">
            <a:spAutoFit/>
          </a:bodyPr>
          <a:lstStyle/>
          <a:p>
            <a:pPr marL="12700" algn="ctr">
              <a:lnSpc>
                <a:spcPct val="100000"/>
              </a:lnSpc>
              <a:spcBef>
                <a:spcPts val="100"/>
              </a:spcBef>
            </a:pPr>
            <a:r>
              <a:rPr lang="fr-CA" sz="3300" dirty="0">
                <a:latin typeface="Cambria"/>
                <a:cs typeface="Cambria"/>
              </a:rPr>
              <a:t>Conclusion</a:t>
            </a:r>
            <a:endParaRPr sz="3300" dirty="0">
              <a:latin typeface="Cambria"/>
              <a:cs typeface="Cambria"/>
            </a:endParaRPr>
          </a:p>
        </p:txBody>
      </p:sp>
      <p:sp>
        <p:nvSpPr>
          <p:cNvPr id="7" name="ZoneTexte 6">
            <a:extLst>
              <a:ext uri="{FF2B5EF4-FFF2-40B4-BE49-F238E27FC236}">
                <a16:creationId xmlns:a16="http://schemas.microsoft.com/office/drawing/2014/main" xmlns="" id="{887E7159-EFD5-4D62-8150-5164F4F73A7D}"/>
              </a:ext>
            </a:extLst>
          </p:cNvPr>
          <p:cNvSpPr txBox="1"/>
          <p:nvPr/>
        </p:nvSpPr>
        <p:spPr>
          <a:xfrm>
            <a:off x="457200" y="2666998"/>
            <a:ext cx="8305800" cy="1126142"/>
          </a:xfrm>
          <a:prstGeom prst="rect">
            <a:avLst/>
          </a:prstGeom>
          <a:noFill/>
        </p:spPr>
        <p:txBody>
          <a:bodyPr wrap="square">
            <a:spAutoFit/>
          </a:bodyPr>
          <a:lstStyle/>
          <a:p>
            <a:pPr algn="just">
              <a:lnSpc>
                <a:spcPct val="107000"/>
              </a:lnSpc>
              <a:spcBef>
                <a:spcPts val="500"/>
              </a:spcBef>
              <a:spcAft>
                <a:spcPts val="500"/>
              </a:spcAft>
            </a:pPr>
            <a:endParaRPr lang="fr-CA" dirty="0">
              <a:solidFill>
                <a:srgbClr val="4C4C4C"/>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500"/>
              </a:spcBef>
              <a:spcAft>
                <a:spcPts val="500"/>
              </a:spcAft>
            </a:pPr>
            <a:endParaRPr lang="fr-CA"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500"/>
              </a:spcBef>
              <a:spcAft>
                <a:spcPts val="500"/>
              </a:spcAft>
            </a:pPr>
            <a:r>
              <a:rPr lang="fr-CA"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fr-CA"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 7">
            <a:extLst>
              <a:ext uri="{FF2B5EF4-FFF2-40B4-BE49-F238E27FC236}">
                <a16:creationId xmlns:a16="http://schemas.microsoft.com/office/drawing/2014/main" xmlns="" id="{B1EE6A13-9A70-4DF4-AAF6-65AE707A2780}"/>
              </a:ext>
            </a:extLst>
          </p:cNvPr>
          <p:cNvPicPr>
            <a:picLocks noChangeAspect="1"/>
          </p:cNvPicPr>
          <p:nvPr/>
        </p:nvPicPr>
        <p:blipFill>
          <a:blip r:embed="rId2"/>
          <a:stretch>
            <a:fillRect/>
          </a:stretch>
        </p:blipFill>
        <p:spPr>
          <a:xfrm>
            <a:off x="914400" y="76200"/>
            <a:ext cx="7391400" cy="2334674"/>
          </a:xfrm>
          <a:prstGeom prst="rect">
            <a:avLst/>
          </a:prstGeom>
        </p:spPr>
      </p:pic>
      <p:pic>
        <p:nvPicPr>
          <p:cNvPr id="5" name="Image 4">
            <a:extLst>
              <a:ext uri="{FF2B5EF4-FFF2-40B4-BE49-F238E27FC236}">
                <a16:creationId xmlns:a16="http://schemas.microsoft.com/office/drawing/2014/main" xmlns="" id="{0D84B957-A83E-46D8-A623-006D9A652E80}"/>
              </a:ext>
            </a:extLst>
          </p:cNvPr>
          <p:cNvPicPr>
            <a:picLocks noChangeAspect="1"/>
          </p:cNvPicPr>
          <p:nvPr/>
        </p:nvPicPr>
        <p:blipFill>
          <a:blip r:embed="rId3"/>
          <a:stretch>
            <a:fillRect/>
          </a:stretch>
        </p:blipFill>
        <p:spPr>
          <a:xfrm>
            <a:off x="1752600" y="2286000"/>
            <a:ext cx="5793591" cy="3675993"/>
          </a:xfrm>
          <a:prstGeom prst="rect">
            <a:avLst/>
          </a:prstGeom>
        </p:spPr>
      </p:pic>
    </p:spTree>
    <p:extLst>
      <p:ext uri="{BB962C8B-B14F-4D97-AF65-F5344CB8AC3E}">
        <p14:creationId xmlns:p14="http://schemas.microsoft.com/office/powerpoint/2010/main" val="3563824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re 23">
            <a:extLst>
              <a:ext uri="{FF2B5EF4-FFF2-40B4-BE49-F238E27FC236}">
                <a16:creationId xmlns:a16="http://schemas.microsoft.com/office/drawing/2014/main" xmlns="" id="{0B2C94FD-8B48-45AF-AA74-74EFC3B3B99D}"/>
              </a:ext>
            </a:extLst>
          </p:cNvPr>
          <p:cNvSpPr>
            <a:spLocks noGrp="1"/>
          </p:cNvSpPr>
          <p:nvPr>
            <p:ph type="title"/>
          </p:nvPr>
        </p:nvSpPr>
        <p:spPr/>
        <p:txBody>
          <a:bodyPr/>
          <a:lstStyle/>
          <a:p>
            <a:endParaRPr lang="fr-CA"/>
          </a:p>
        </p:txBody>
      </p:sp>
      <p:sp>
        <p:nvSpPr>
          <p:cNvPr id="25" name="Espace réservé du texte 24">
            <a:extLst>
              <a:ext uri="{FF2B5EF4-FFF2-40B4-BE49-F238E27FC236}">
                <a16:creationId xmlns:a16="http://schemas.microsoft.com/office/drawing/2014/main" xmlns="" id="{70093040-75CD-4B9B-B856-FEF672A66FE0}"/>
              </a:ext>
            </a:extLst>
          </p:cNvPr>
          <p:cNvSpPr>
            <a:spLocks noGrp="1"/>
          </p:cNvSpPr>
          <p:nvPr>
            <p:ph type="body" idx="1"/>
          </p:nvPr>
        </p:nvSpPr>
        <p:spPr/>
        <p:txBody>
          <a:bodyPr/>
          <a:lstStyle/>
          <a:p>
            <a:endParaRPr lang="fr-CA" dirty="0"/>
          </a:p>
        </p:txBody>
      </p:sp>
      <p:pic>
        <p:nvPicPr>
          <p:cNvPr id="5" name="Image 4">
            <a:extLst>
              <a:ext uri="{FF2B5EF4-FFF2-40B4-BE49-F238E27FC236}">
                <a16:creationId xmlns:a16="http://schemas.microsoft.com/office/drawing/2014/main" xmlns="" id="{B77E971D-65CC-4C1F-A8F0-17A036D780DB}"/>
              </a:ext>
            </a:extLst>
          </p:cNvPr>
          <p:cNvPicPr>
            <a:picLocks noChangeAspect="1"/>
          </p:cNvPicPr>
          <p:nvPr/>
        </p:nvPicPr>
        <p:blipFill>
          <a:blip r:embed="rId2"/>
          <a:stretch>
            <a:fillRect/>
          </a:stretch>
        </p:blipFill>
        <p:spPr>
          <a:xfrm>
            <a:off x="568332" y="135772"/>
            <a:ext cx="3530137" cy="2566993"/>
          </a:xfrm>
          <a:prstGeom prst="rect">
            <a:avLst/>
          </a:prstGeom>
        </p:spPr>
      </p:pic>
      <p:sp>
        <p:nvSpPr>
          <p:cNvPr id="8" name="Titre 1">
            <a:extLst>
              <a:ext uri="{FF2B5EF4-FFF2-40B4-BE49-F238E27FC236}">
                <a16:creationId xmlns:a16="http://schemas.microsoft.com/office/drawing/2014/main" xmlns="" id="{18FBA1EA-0654-48CC-A7A5-766151D1A580}"/>
              </a:ext>
            </a:extLst>
          </p:cNvPr>
          <p:cNvSpPr txBox="1">
            <a:spLocks/>
          </p:cNvSpPr>
          <p:nvPr/>
        </p:nvSpPr>
        <p:spPr>
          <a:xfrm>
            <a:off x="1371600" y="2266814"/>
            <a:ext cx="6112509" cy="2038350"/>
          </a:xfrm>
          <a:prstGeom prst="rect">
            <a:avLst/>
          </a:prstGeom>
        </p:spPr>
        <p:txBody>
          <a:bodyPr wrap="square" lIns="0" tIns="0" rIns="0" bIns="0">
            <a:spAutoFit/>
          </a:bodyPr>
          <a:lstStyle>
            <a:lvl1pPr>
              <a:defRPr sz="3400" b="0" i="0">
                <a:solidFill>
                  <a:schemeClr val="tx1"/>
                </a:solidFill>
                <a:latin typeface="Arial"/>
                <a:ea typeface="+mj-ea"/>
                <a:cs typeface="Arial"/>
              </a:defRPr>
            </a:lvl1pPr>
          </a:lstStyle>
          <a:p>
            <a:endParaRPr lang="fr-CA" kern="0" dirty="0"/>
          </a:p>
        </p:txBody>
      </p:sp>
      <p:pic>
        <p:nvPicPr>
          <p:cNvPr id="10" name="Image 9">
            <a:extLst>
              <a:ext uri="{FF2B5EF4-FFF2-40B4-BE49-F238E27FC236}">
                <a16:creationId xmlns:a16="http://schemas.microsoft.com/office/drawing/2014/main" xmlns="" id="{FD1EB419-C886-4211-B0B9-1CAA43A7BED3}"/>
              </a:ext>
            </a:extLst>
          </p:cNvPr>
          <p:cNvPicPr>
            <a:picLocks noChangeAspect="1"/>
          </p:cNvPicPr>
          <p:nvPr/>
        </p:nvPicPr>
        <p:blipFill>
          <a:blip r:embed="rId3"/>
          <a:stretch>
            <a:fillRect/>
          </a:stretch>
        </p:blipFill>
        <p:spPr>
          <a:xfrm>
            <a:off x="1748937" y="2638616"/>
            <a:ext cx="2280885" cy="2897634"/>
          </a:xfrm>
          <a:prstGeom prst="rect">
            <a:avLst/>
          </a:prstGeom>
        </p:spPr>
      </p:pic>
      <p:pic>
        <p:nvPicPr>
          <p:cNvPr id="18" name="Image 17">
            <a:extLst>
              <a:ext uri="{FF2B5EF4-FFF2-40B4-BE49-F238E27FC236}">
                <a16:creationId xmlns:a16="http://schemas.microsoft.com/office/drawing/2014/main" xmlns="" id="{4AEBF28B-94D9-41B1-AD70-AB1D9987A3F6}"/>
              </a:ext>
            </a:extLst>
          </p:cNvPr>
          <p:cNvPicPr>
            <a:picLocks noChangeAspect="1"/>
          </p:cNvPicPr>
          <p:nvPr/>
        </p:nvPicPr>
        <p:blipFill>
          <a:blip r:embed="rId4"/>
          <a:stretch>
            <a:fillRect/>
          </a:stretch>
        </p:blipFill>
        <p:spPr>
          <a:xfrm>
            <a:off x="7328465" y="223341"/>
            <a:ext cx="1656996" cy="2204734"/>
          </a:xfrm>
          <a:prstGeom prst="rect">
            <a:avLst/>
          </a:prstGeom>
        </p:spPr>
      </p:pic>
      <p:pic>
        <p:nvPicPr>
          <p:cNvPr id="20" name="Image 19">
            <a:extLst>
              <a:ext uri="{FF2B5EF4-FFF2-40B4-BE49-F238E27FC236}">
                <a16:creationId xmlns:a16="http://schemas.microsoft.com/office/drawing/2014/main" xmlns="" id="{CF4CA32E-AEEB-4B9B-B004-9210E27C2D36}"/>
              </a:ext>
            </a:extLst>
          </p:cNvPr>
          <p:cNvPicPr>
            <a:picLocks noChangeAspect="1"/>
          </p:cNvPicPr>
          <p:nvPr/>
        </p:nvPicPr>
        <p:blipFill>
          <a:blip r:embed="rId5"/>
          <a:stretch>
            <a:fillRect/>
          </a:stretch>
        </p:blipFill>
        <p:spPr>
          <a:xfrm rot="5400000">
            <a:off x="5642882" y="589015"/>
            <a:ext cx="2038647" cy="1528985"/>
          </a:xfrm>
          <a:prstGeom prst="rect">
            <a:avLst/>
          </a:prstGeom>
        </p:spPr>
      </p:pic>
      <p:pic>
        <p:nvPicPr>
          <p:cNvPr id="22" name="Image 21">
            <a:extLst>
              <a:ext uri="{FF2B5EF4-FFF2-40B4-BE49-F238E27FC236}">
                <a16:creationId xmlns:a16="http://schemas.microsoft.com/office/drawing/2014/main" xmlns="" id="{4B0BF86C-8489-473C-BE56-F10A487ABA5E}"/>
              </a:ext>
            </a:extLst>
          </p:cNvPr>
          <p:cNvPicPr>
            <a:picLocks noChangeAspect="1"/>
          </p:cNvPicPr>
          <p:nvPr/>
        </p:nvPicPr>
        <p:blipFill>
          <a:blip r:embed="rId6"/>
          <a:stretch>
            <a:fillRect/>
          </a:stretch>
        </p:blipFill>
        <p:spPr>
          <a:xfrm rot="5400000">
            <a:off x="3626940" y="2381336"/>
            <a:ext cx="3041181" cy="2280885"/>
          </a:xfrm>
          <a:prstGeom prst="rect">
            <a:avLst/>
          </a:prstGeom>
        </p:spPr>
      </p:pic>
      <p:sp>
        <p:nvSpPr>
          <p:cNvPr id="23" name="ZoneTexte 22">
            <a:extLst>
              <a:ext uri="{FF2B5EF4-FFF2-40B4-BE49-F238E27FC236}">
                <a16:creationId xmlns:a16="http://schemas.microsoft.com/office/drawing/2014/main" xmlns="" id="{4E008DEB-DE4D-4314-A14D-3E5F8D6CBC1C}"/>
              </a:ext>
            </a:extLst>
          </p:cNvPr>
          <p:cNvSpPr txBox="1"/>
          <p:nvPr/>
        </p:nvSpPr>
        <p:spPr>
          <a:xfrm>
            <a:off x="583590" y="5917765"/>
            <a:ext cx="6332277" cy="646331"/>
          </a:xfrm>
          <a:prstGeom prst="rect">
            <a:avLst/>
          </a:prstGeom>
          <a:noFill/>
        </p:spPr>
        <p:txBody>
          <a:bodyPr wrap="square" rtlCol="0">
            <a:spAutoFit/>
          </a:bodyPr>
          <a:lstStyle/>
          <a:p>
            <a:r>
              <a:rPr lang="fr-CA" sz="2000" dirty="0">
                <a:solidFill>
                  <a:srgbClr val="002060"/>
                </a:solidFill>
                <a:latin typeface="Comic Sans MS" panose="030F0702030302020204" pitchFamily="66" charset="0"/>
              </a:rPr>
              <a:t>Caterina Staltari, Inf. </a:t>
            </a:r>
            <a:r>
              <a:rPr lang="fr-CA" sz="2000" dirty="0" err="1">
                <a:solidFill>
                  <a:srgbClr val="002060"/>
                </a:solidFill>
                <a:latin typeface="Comic Sans MS" panose="030F0702030302020204" pitchFamily="66" charset="0"/>
              </a:rPr>
              <a:t>BSc</a:t>
            </a:r>
            <a:r>
              <a:rPr lang="fr-CA" sz="2000" dirty="0">
                <a:solidFill>
                  <a:srgbClr val="002060"/>
                </a:solidFill>
                <a:latin typeface="Comic Sans MS" panose="030F0702030302020204" pitchFamily="66" charset="0"/>
              </a:rPr>
              <a:t>. </a:t>
            </a:r>
            <a:r>
              <a:rPr lang="fr-CA" sz="2000" dirty="0" err="1">
                <a:solidFill>
                  <a:srgbClr val="002060"/>
                </a:solidFill>
                <a:latin typeface="Comic Sans MS" panose="030F0702030302020204" pitchFamily="66" charset="0"/>
              </a:rPr>
              <a:t>MSc</a:t>
            </a:r>
            <a:r>
              <a:rPr lang="fr-CA" sz="2000" dirty="0">
                <a:solidFill>
                  <a:srgbClr val="002060"/>
                </a:solidFill>
                <a:latin typeface="Comic Sans MS" panose="030F0702030302020204" pitchFamily="66" charset="0"/>
              </a:rPr>
              <a:t>., APPR (CUSM)</a:t>
            </a:r>
          </a:p>
          <a:p>
            <a:r>
              <a:rPr lang="fr-CA" sz="1600" dirty="0">
                <a:solidFill>
                  <a:srgbClr val="002060"/>
                </a:solidFill>
                <a:latin typeface="Comic Sans MS" panose="030F0702030302020204" pitchFamily="66" charset="0"/>
              </a:rPr>
              <a:t>26 janvier 2021</a:t>
            </a:r>
          </a:p>
        </p:txBody>
      </p:sp>
      <p:pic>
        <p:nvPicPr>
          <p:cNvPr id="27" name="Image 26">
            <a:extLst>
              <a:ext uri="{FF2B5EF4-FFF2-40B4-BE49-F238E27FC236}">
                <a16:creationId xmlns:a16="http://schemas.microsoft.com/office/drawing/2014/main" xmlns="" id="{DCB62D85-03FC-4A4A-A6DB-313A6277B047}"/>
              </a:ext>
            </a:extLst>
          </p:cNvPr>
          <p:cNvPicPr>
            <a:picLocks noChangeAspect="1"/>
          </p:cNvPicPr>
          <p:nvPr/>
        </p:nvPicPr>
        <p:blipFill>
          <a:blip r:embed="rId7"/>
          <a:stretch>
            <a:fillRect/>
          </a:stretch>
        </p:blipFill>
        <p:spPr>
          <a:xfrm>
            <a:off x="209891" y="3133758"/>
            <a:ext cx="1535409" cy="2042955"/>
          </a:xfrm>
          <a:prstGeom prst="rect">
            <a:avLst/>
          </a:prstGeom>
        </p:spPr>
      </p:pic>
      <p:pic>
        <p:nvPicPr>
          <p:cNvPr id="29" name="Image 28">
            <a:extLst>
              <a:ext uri="{FF2B5EF4-FFF2-40B4-BE49-F238E27FC236}">
                <a16:creationId xmlns:a16="http://schemas.microsoft.com/office/drawing/2014/main" xmlns="" id="{2A6B3628-35A2-4706-A222-0AE008E70ED2}"/>
              </a:ext>
            </a:extLst>
          </p:cNvPr>
          <p:cNvPicPr>
            <a:picLocks noChangeAspect="1"/>
          </p:cNvPicPr>
          <p:nvPr/>
        </p:nvPicPr>
        <p:blipFill>
          <a:blip r:embed="rId8"/>
          <a:stretch>
            <a:fillRect/>
          </a:stretch>
        </p:blipFill>
        <p:spPr>
          <a:xfrm>
            <a:off x="6241767" y="2966109"/>
            <a:ext cx="2134919" cy="2528033"/>
          </a:xfrm>
          <a:prstGeom prst="rect">
            <a:avLst/>
          </a:prstGeom>
        </p:spPr>
      </p:pic>
    </p:spTree>
    <p:extLst>
      <p:ext uri="{BB962C8B-B14F-4D97-AF65-F5344CB8AC3E}">
        <p14:creationId xmlns:p14="http://schemas.microsoft.com/office/powerpoint/2010/main" val="37460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15389" y="447675"/>
            <a:ext cx="3001010" cy="543560"/>
          </a:xfrm>
          <a:prstGeom prst="rect">
            <a:avLst/>
          </a:prstGeom>
        </p:spPr>
        <p:txBody>
          <a:bodyPr vert="horz" wrap="square" lIns="0" tIns="12700" rIns="0" bIns="0" rtlCol="0">
            <a:spAutoFit/>
          </a:bodyPr>
          <a:lstStyle/>
          <a:p>
            <a:pPr marL="12700">
              <a:lnSpc>
                <a:spcPct val="100000"/>
              </a:lnSpc>
              <a:spcBef>
                <a:spcPts val="100"/>
              </a:spcBef>
            </a:pPr>
            <a:r>
              <a:rPr sz="3400" b="1" dirty="0">
                <a:solidFill>
                  <a:srgbClr val="FFFFFF"/>
                </a:solidFill>
                <a:latin typeface="Arial"/>
                <a:cs typeface="Arial"/>
              </a:rPr>
              <a:t>Cas</a:t>
            </a:r>
            <a:r>
              <a:rPr sz="3400" b="1" spc="-100" dirty="0">
                <a:solidFill>
                  <a:srgbClr val="FFFFFF"/>
                </a:solidFill>
                <a:latin typeface="Arial"/>
                <a:cs typeface="Arial"/>
              </a:rPr>
              <a:t> </a:t>
            </a:r>
            <a:r>
              <a:rPr sz="3400" b="1" dirty="0">
                <a:solidFill>
                  <a:srgbClr val="FFFFFF"/>
                </a:solidFill>
                <a:latin typeface="Arial"/>
                <a:cs typeface="Arial"/>
              </a:rPr>
              <a:t>confirmés</a:t>
            </a:r>
            <a:endParaRPr sz="3400">
              <a:latin typeface="Arial"/>
              <a:cs typeface="Arial"/>
            </a:endParaRPr>
          </a:p>
        </p:txBody>
      </p:sp>
      <p:sp>
        <p:nvSpPr>
          <p:cNvPr id="3" name="object 3"/>
          <p:cNvSpPr txBox="1">
            <a:spLocks noGrp="1"/>
          </p:cNvSpPr>
          <p:nvPr>
            <p:ph type="title"/>
          </p:nvPr>
        </p:nvSpPr>
        <p:spPr>
          <a:xfrm>
            <a:off x="4550148" y="447675"/>
            <a:ext cx="1612265" cy="543560"/>
          </a:xfrm>
          <a:prstGeom prst="rect">
            <a:avLst/>
          </a:prstGeom>
        </p:spPr>
        <p:txBody>
          <a:bodyPr vert="horz" wrap="square" lIns="0" tIns="12700" rIns="0" bIns="0" rtlCol="0">
            <a:spAutoFit/>
          </a:bodyPr>
          <a:lstStyle/>
          <a:p>
            <a:pPr marL="12700">
              <a:lnSpc>
                <a:spcPct val="100000"/>
              </a:lnSpc>
              <a:spcBef>
                <a:spcPts val="100"/>
              </a:spcBef>
            </a:pPr>
            <a:r>
              <a:rPr spc="-5" dirty="0"/>
              <a:t>Qu</a:t>
            </a:r>
            <a:r>
              <a:rPr spc="5" dirty="0"/>
              <a:t>é</a:t>
            </a:r>
            <a:r>
              <a:rPr spc="-5" dirty="0"/>
              <a:t>b</a:t>
            </a:r>
            <a:r>
              <a:rPr spc="5" dirty="0"/>
              <a:t>e</a:t>
            </a:r>
            <a:r>
              <a:rPr spc="-5" dirty="0"/>
              <a:t>c</a:t>
            </a:r>
          </a:p>
        </p:txBody>
      </p:sp>
      <p:sp>
        <p:nvSpPr>
          <p:cNvPr id="4" name="object 4"/>
          <p:cNvSpPr/>
          <p:nvPr/>
        </p:nvSpPr>
        <p:spPr>
          <a:xfrm>
            <a:off x="718604" y="1419009"/>
            <a:ext cx="7706741" cy="456615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15389" y="90487"/>
            <a:ext cx="4363085" cy="452755"/>
          </a:xfrm>
          <a:prstGeom prst="rect">
            <a:avLst/>
          </a:prstGeom>
        </p:spPr>
        <p:txBody>
          <a:bodyPr vert="horz" wrap="square" lIns="0" tIns="12700" rIns="0" bIns="0" rtlCol="0">
            <a:spAutoFit/>
          </a:bodyPr>
          <a:lstStyle/>
          <a:p>
            <a:pPr marL="12700">
              <a:lnSpc>
                <a:spcPct val="100000"/>
              </a:lnSpc>
              <a:spcBef>
                <a:spcPts val="100"/>
              </a:spcBef>
            </a:pPr>
            <a:r>
              <a:rPr sz="2800" dirty="0"/>
              <a:t>Quebec :</a:t>
            </a:r>
            <a:r>
              <a:rPr sz="2800" spc="-40" dirty="0"/>
              <a:t> </a:t>
            </a:r>
            <a:r>
              <a:rPr sz="2800" dirty="0"/>
              <a:t>hospitalisations</a:t>
            </a:r>
            <a:endParaRPr sz="2800"/>
          </a:p>
        </p:txBody>
      </p:sp>
      <p:sp>
        <p:nvSpPr>
          <p:cNvPr id="3" name="object 3"/>
          <p:cNvSpPr/>
          <p:nvPr/>
        </p:nvSpPr>
        <p:spPr>
          <a:xfrm>
            <a:off x="0" y="736217"/>
            <a:ext cx="9144000" cy="612177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15389" y="447675"/>
            <a:ext cx="4590415" cy="543560"/>
          </a:xfrm>
          <a:prstGeom prst="rect">
            <a:avLst/>
          </a:prstGeom>
        </p:spPr>
        <p:txBody>
          <a:bodyPr vert="horz" wrap="square" lIns="0" tIns="12700" rIns="0" bIns="0" rtlCol="0">
            <a:spAutoFit/>
          </a:bodyPr>
          <a:lstStyle/>
          <a:p>
            <a:pPr marL="12700">
              <a:lnSpc>
                <a:spcPct val="100000"/>
              </a:lnSpc>
              <a:spcBef>
                <a:spcPts val="100"/>
              </a:spcBef>
            </a:pPr>
            <a:r>
              <a:rPr lang="fr-CA" dirty="0" err="1"/>
              <a:t>Eclosions</a:t>
            </a:r>
            <a:endParaRPr dirty="0"/>
          </a:p>
        </p:txBody>
      </p:sp>
      <p:sp>
        <p:nvSpPr>
          <p:cNvPr id="3" name="object 3"/>
          <p:cNvSpPr/>
          <p:nvPr/>
        </p:nvSpPr>
        <p:spPr>
          <a:xfrm>
            <a:off x="1318133" y="1295401"/>
            <a:ext cx="6759067" cy="460663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2162683"/>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554037" y="259016"/>
            <a:ext cx="7573009" cy="528955"/>
          </a:xfrm>
          <a:prstGeom prst="rect">
            <a:avLst/>
          </a:prstGeom>
        </p:spPr>
        <p:txBody>
          <a:bodyPr vert="horz" wrap="square" lIns="0" tIns="12700" rIns="0" bIns="0" rtlCol="0">
            <a:spAutoFit/>
          </a:bodyPr>
          <a:lstStyle/>
          <a:p>
            <a:pPr marL="12700" algn="ctr">
              <a:lnSpc>
                <a:spcPct val="100000"/>
              </a:lnSpc>
              <a:spcBef>
                <a:spcPts val="100"/>
              </a:spcBef>
            </a:pPr>
            <a:r>
              <a:rPr lang="fr-CA" sz="3300" spc="-15" dirty="0">
                <a:latin typeface="Cambria"/>
                <a:cs typeface="Cambria"/>
              </a:rPr>
              <a:t>La vaccination</a:t>
            </a:r>
            <a:endParaRPr sz="3300" dirty="0">
              <a:latin typeface="Cambria"/>
              <a:cs typeface="Cambria"/>
            </a:endParaRPr>
          </a:p>
        </p:txBody>
      </p:sp>
      <p:sp>
        <p:nvSpPr>
          <p:cNvPr id="7" name="ZoneTexte 6">
            <a:extLst>
              <a:ext uri="{FF2B5EF4-FFF2-40B4-BE49-F238E27FC236}">
                <a16:creationId xmlns:a16="http://schemas.microsoft.com/office/drawing/2014/main" xmlns="" id="{887E7159-EFD5-4D62-8150-5164F4F73A7D}"/>
              </a:ext>
            </a:extLst>
          </p:cNvPr>
          <p:cNvSpPr txBox="1"/>
          <p:nvPr/>
        </p:nvSpPr>
        <p:spPr>
          <a:xfrm>
            <a:off x="457200" y="2666998"/>
            <a:ext cx="8305800" cy="2970172"/>
          </a:xfrm>
          <a:prstGeom prst="rect">
            <a:avLst/>
          </a:prstGeom>
          <a:noFill/>
        </p:spPr>
        <p:txBody>
          <a:bodyPr wrap="square">
            <a:spAutoFit/>
          </a:bodyPr>
          <a:lstStyle/>
          <a:p>
            <a:pPr algn="just">
              <a:lnSpc>
                <a:spcPct val="107000"/>
              </a:lnSpc>
              <a:spcBef>
                <a:spcPts val="500"/>
              </a:spcBef>
              <a:spcAft>
                <a:spcPts val="500"/>
              </a:spcAft>
            </a:pPr>
            <a:r>
              <a:rPr lang="fr-CA" sz="1800" dirty="0">
                <a:solidFill>
                  <a:srgbClr val="4C4C4C"/>
                </a:solidFill>
                <a:effectLst/>
                <a:latin typeface="Calibri" panose="020F0502020204030204" pitchFamily="34" charset="0"/>
                <a:ea typeface="Calibri" panose="020F0502020204030204" pitchFamily="34" charset="0"/>
                <a:cs typeface="Times New Roman" panose="02020603050405020304" pitchFamily="18" charset="0"/>
              </a:rPr>
              <a:t>Les vaccins contre la COVID-19, développés et produits de façon accélérée grâce à un effort mondial, portent l’espoir d’un jour nouveau dans la lutte contre une pandémie qui a fait jusqu’à présent plus de 16 000 morts au Canada et plus de 1,86 million de morts dans le monde. </a:t>
            </a:r>
            <a:endParaRPr lang="fr-CA"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500"/>
              </a:spcBef>
              <a:spcAft>
                <a:spcPts val="500"/>
              </a:spcAft>
            </a:pPr>
            <a:r>
              <a:rPr lang="fr-CA" sz="1800" dirty="0">
                <a:solidFill>
                  <a:srgbClr val="4C4C4C"/>
                </a:solidFill>
                <a:effectLst/>
                <a:latin typeface="Calibri" panose="020F0502020204030204" pitchFamily="34" charset="0"/>
                <a:ea typeface="Calibri" panose="020F0502020204030204" pitchFamily="34" charset="0"/>
                <a:cs typeface="Times New Roman" panose="02020603050405020304" pitchFamily="18" charset="0"/>
              </a:rPr>
              <a:t>Une campagne de vaccination représente donc la lumière au bout du tunnel.  Malgré cet effort important, il demeure important de continuer de respecter quotidiennement les mesures sanitaires en vigueur, et nous vous demandons de le faire tant au travail que dans votre communauté.</a:t>
            </a:r>
            <a:endParaRPr lang="fr-CA"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500"/>
              </a:spcBef>
              <a:spcAft>
                <a:spcPts val="500"/>
              </a:spcAft>
            </a:pPr>
            <a:r>
              <a:rPr lang="fr-CA"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fr-CA"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xmlns="" id="{66D715B7-734A-445A-9397-591A23757C75}"/>
              </a:ext>
            </a:extLst>
          </p:cNvPr>
          <p:cNvPicPr>
            <a:picLocks noChangeAspect="1"/>
          </p:cNvPicPr>
          <p:nvPr/>
        </p:nvPicPr>
        <p:blipFill>
          <a:blip r:embed="rId3"/>
          <a:stretch>
            <a:fillRect/>
          </a:stretch>
        </p:blipFill>
        <p:spPr>
          <a:xfrm>
            <a:off x="6231645" y="5139802"/>
            <a:ext cx="2150355" cy="1429033"/>
          </a:xfrm>
          <a:prstGeom prst="rect">
            <a:avLst/>
          </a:prstGeom>
        </p:spPr>
      </p:pic>
    </p:spTree>
    <p:extLst>
      <p:ext uri="{BB962C8B-B14F-4D97-AF65-F5344CB8AC3E}">
        <p14:creationId xmlns:p14="http://schemas.microsoft.com/office/powerpoint/2010/main" val="600468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7262" y="204723"/>
            <a:ext cx="3233738" cy="1243930"/>
          </a:xfrm>
          <a:prstGeom prst="rect">
            <a:avLst/>
          </a:prstGeom>
        </p:spPr>
        <p:txBody>
          <a:bodyPr vert="horz" wrap="square" lIns="0" tIns="12700" rIns="0" bIns="0" rtlCol="0">
            <a:spAutoFit/>
          </a:bodyPr>
          <a:lstStyle/>
          <a:p>
            <a:pPr marL="12700">
              <a:lnSpc>
                <a:spcPct val="100000"/>
              </a:lnSpc>
              <a:spcBef>
                <a:spcPts val="100"/>
              </a:spcBef>
            </a:pPr>
            <a:r>
              <a:rPr sz="4000" b="0" spc="-25" dirty="0">
                <a:solidFill>
                  <a:srgbClr val="001F5F"/>
                </a:solidFill>
                <a:latin typeface="Cambria"/>
                <a:cs typeface="Cambria"/>
              </a:rPr>
              <a:t>Vaccination</a:t>
            </a:r>
            <a:r>
              <a:rPr sz="4000" b="0" spc="-60" dirty="0">
                <a:solidFill>
                  <a:srgbClr val="001F5F"/>
                </a:solidFill>
                <a:latin typeface="Cambria"/>
                <a:cs typeface="Cambria"/>
              </a:rPr>
              <a:t> </a:t>
            </a:r>
            <a:r>
              <a:rPr sz="4000" b="0" spc="-10" dirty="0">
                <a:solidFill>
                  <a:srgbClr val="001F5F"/>
                </a:solidFill>
                <a:latin typeface="Cambria"/>
                <a:cs typeface="Cambria"/>
              </a:rPr>
              <a:t>COVID-19</a:t>
            </a:r>
            <a:endParaRPr sz="4000" dirty="0">
              <a:latin typeface="Cambria"/>
              <a:cs typeface="Cambria"/>
            </a:endParaRPr>
          </a:p>
        </p:txBody>
      </p:sp>
      <p:sp>
        <p:nvSpPr>
          <p:cNvPr id="3" name="object 3"/>
          <p:cNvSpPr txBox="1"/>
          <p:nvPr/>
        </p:nvSpPr>
        <p:spPr>
          <a:xfrm>
            <a:off x="556894" y="2187214"/>
            <a:ext cx="3862705" cy="3032881"/>
          </a:xfrm>
          <a:prstGeom prst="rect">
            <a:avLst/>
          </a:prstGeom>
        </p:spPr>
        <p:txBody>
          <a:bodyPr vert="horz" wrap="square" lIns="0" tIns="62229" rIns="0" bIns="0" rtlCol="0">
            <a:spAutoFit/>
          </a:bodyPr>
          <a:lstStyle/>
          <a:p>
            <a:pPr marL="241300" indent="-229235">
              <a:lnSpc>
                <a:spcPct val="100000"/>
              </a:lnSpc>
              <a:spcBef>
                <a:spcPts val="489"/>
              </a:spcBef>
              <a:buFont typeface="Arial"/>
              <a:buChar char="•"/>
              <a:tabLst>
                <a:tab pos="241935" algn="l"/>
              </a:tabLst>
            </a:pPr>
            <a:r>
              <a:rPr lang="fr-CA" sz="4000" spc="-10" dirty="0">
                <a:solidFill>
                  <a:srgbClr val="001F5F"/>
                </a:solidFill>
                <a:latin typeface="Calibri"/>
                <a:cs typeface="Calibri"/>
              </a:rPr>
              <a:t>But de la campagne de vaccination</a:t>
            </a:r>
          </a:p>
          <a:p>
            <a:pPr marL="12065">
              <a:lnSpc>
                <a:spcPct val="100000"/>
              </a:lnSpc>
              <a:spcBef>
                <a:spcPts val="489"/>
              </a:spcBef>
              <a:tabLst>
                <a:tab pos="241935" algn="l"/>
              </a:tabLst>
            </a:pPr>
            <a:r>
              <a:rPr lang="fr-CA" sz="4000" spc="-10" dirty="0">
                <a:solidFill>
                  <a:srgbClr val="001F5F"/>
                </a:solidFill>
                <a:latin typeface="Calibri"/>
                <a:cs typeface="Calibri"/>
              </a:rPr>
              <a:t>  </a:t>
            </a:r>
          </a:p>
          <a:p>
            <a:pPr marL="469265" lvl="1">
              <a:lnSpc>
                <a:spcPct val="100000"/>
              </a:lnSpc>
              <a:spcBef>
                <a:spcPts val="220"/>
              </a:spcBef>
              <a:tabLst>
                <a:tab pos="699135" algn="l"/>
              </a:tabLst>
            </a:pPr>
            <a:endParaRPr lang="fr-CA" sz="2300" spc="-5" dirty="0">
              <a:solidFill>
                <a:srgbClr val="001F5F"/>
              </a:solidFill>
              <a:latin typeface="Calibri"/>
              <a:cs typeface="Calibri"/>
            </a:endParaRPr>
          </a:p>
        </p:txBody>
      </p:sp>
      <p:pic>
        <p:nvPicPr>
          <p:cNvPr id="7" name="Image 6">
            <a:extLst>
              <a:ext uri="{FF2B5EF4-FFF2-40B4-BE49-F238E27FC236}">
                <a16:creationId xmlns:a16="http://schemas.microsoft.com/office/drawing/2014/main" xmlns="" id="{4E8501E3-344B-47EC-9FE7-C428B02F03F7}"/>
              </a:ext>
            </a:extLst>
          </p:cNvPr>
          <p:cNvPicPr>
            <a:picLocks noChangeAspect="1"/>
          </p:cNvPicPr>
          <p:nvPr/>
        </p:nvPicPr>
        <p:blipFill>
          <a:blip r:embed="rId2"/>
          <a:stretch>
            <a:fillRect/>
          </a:stretch>
        </p:blipFill>
        <p:spPr>
          <a:xfrm>
            <a:off x="4876800" y="107491"/>
            <a:ext cx="4267200" cy="6531790"/>
          </a:xfrm>
          <a:prstGeom prst="rect">
            <a:avLst/>
          </a:prstGeom>
        </p:spPr>
      </p:pic>
    </p:spTree>
    <p:extLst>
      <p:ext uri="{BB962C8B-B14F-4D97-AF65-F5344CB8AC3E}">
        <p14:creationId xmlns:p14="http://schemas.microsoft.com/office/powerpoint/2010/main" val="220917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7262" y="204723"/>
            <a:ext cx="4799330" cy="635000"/>
          </a:xfrm>
          <a:prstGeom prst="rect">
            <a:avLst/>
          </a:prstGeom>
        </p:spPr>
        <p:txBody>
          <a:bodyPr vert="horz" wrap="square" lIns="0" tIns="12700" rIns="0" bIns="0" rtlCol="0">
            <a:spAutoFit/>
          </a:bodyPr>
          <a:lstStyle/>
          <a:p>
            <a:pPr marL="12700">
              <a:lnSpc>
                <a:spcPct val="100000"/>
              </a:lnSpc>
              <a:spcBef>
                <a:spcPts val="100"/>
              </a:spcBef>
            </a:pPr>
            <a:r>
              <a:rPr sz="4000" b="0" spc="-25" dirty="0">
                <a:solidFill>
                  <a:srgbClr val="001F5F"/>
                </a:solidFill>
                <a:latin typeface="Cambria"/>
                <a:cs typeface="Cambria"/>
              </a:rPr>
              <a:t>Vaccination</a:t>
            </a:r>
            <a:r>
              <a:rPr sz="4000" b="0" spc="-60" dirty="0">
                <a:solidFill>
                  <a:srgbClr val="001F5F"/>
                </a:solidFill>
                <a:latin typeface="Cambria"/>
                <a:cs typeface="Cambria"/>
              </a:rPr>
              <a:t> </a:t>
            </a:r>
            <a:r>
              <a:rPr sz="4000" b="0" spc="-10" dirty="0">
                <a:solidFill>
                  <a:srgbClr val="001F5F"/>
                </a:solidFill>
                <a:latin typeface="Cambria"/>
                <a:cs typeface="Cambria"/>
              </a:rPr>
              <a:t>COVID-19</a:t>
            </a:r>
            <a:endParaRPr sz="4000">
              <a:latin typeface="Cambria"/>
              <a:cs typeface="Cambria"/>
            </a:endParaRPr>
          </a:p>
        </p:txBody>
      </p:sp>
      <p:sp>
        <p:nvSpPr>
          <p:cNvPr id="3" name="object 3"/>
          <p:cNvSpPr txBox="1"/>
          <p:nvPr/>
        </p:nvSpPr>
        <p:spPr>
          <a:xfrm>
            <a:off x="556894" y="2187214"/>
            <a:ext cx="8002905" cy="4648707"/>
          </a:xfrm>
          <a:prstGeom prst="rect">
            <a:avLst/>
          </a:prstGeom>
        </p:spPr>
        <p:txBody>
          <a:bodyPr vert="horz" wrap="square" lIns="0" tIns="62229" rIns="0" bIns="0" rtlCol="0">
            <a:spAutoFit/>
          </a:bodyPr>
          <a:lstStyle/>
          <a:p>
            <a:pPr marL="241300" indent="-229235">
              <a:lnSpc>
                <a:spcPct val="100000"/>
              </a:lnSpc>
              <a:spcBef>
                <a:spcPts val="489"/>
              </a:spcBef>
              <a:buFont typeface="Arial"/>
              <a:buChar char="•"/>
              <a:tabLst>
                <a:tab pos="241935" algn="l"/>
              </a:tabLst>
            </a:pPr>
            <a:r>
              <a:rPr lang="fr-CA" sz="3200" spc="-10" dirty="0">
                <a:solidFill>
                  <a:srgbClr val="001F5F"/>
                </a:solidFill>
                <a:latin typeface="Calibri"/>
                <a:cs typeface="Calibri"/>
              </a:rPr>
              <a:t>But de la campagne de vaccination</a:t>
            </a:r>
          </a:p>
          <a:p>
            <a:pPr marL="12065">
              <a:lnSpc>
                <a:spcPct val="100000"/>
              </a:lnSpc>
              <a:spcBef>
                <a:spcPts val="489"/>
              </a:spcBef>
              <a:tabLst>
                <a:tab pos="241935" algn="l"/>
              </a:tabLst>
            </a:pPr>
            <a:r>
              <a:rPr lang="fr-CA" sz="3200" spc="-10" dirty="0">
                <a:solidFill>
                  <a:srgbClr val="001F5F"/>
                </a:solidFill>
                <a:latin typeface="Calibri"/>
                <a:cs typeface="Calibri"/>
              </a:rPr>
              <a:t>  </a:t>
            </a:r>
          </a:p>
          <a:p>
            <a:pPr marL="698500" lvl="1" indent="-229235">
              <a:spcBef>
                <a:spcPts val="489"/>
              </a:spcBef>
              <a:buFont typeface="Arial"/>
              <a:buChar char="•"/>
              <a:tabLst>
                <a:tab pos="241935" algn="l"/>
              </a:tabLst>
            </a:pPr>
            <a:r>
              <a:rPr lang="fr-CA" sz="2800" spc="-10" dirty="0">
                <a:solidFill>
                  <a:srgbClr val="001F5F"/>
                </a:solidFill>
                <a:latin typeface="Calibri"/>
                <a:cs typeface="Calibri"/>
              </a:rPr>
              <a:t>Prévenir des maladies graves et les décès</a:t>
            </a:r>
          </a:p>
          <a:p>
            <a:pPr marL="698500" lvl="1" indent="-229235">
              <a:spcBef>
                <a:spcPts val="489"/>
              </a:spcBef>
              <a:buFont typeface="Arial"/>
              <a:buChar char="•"/>
              <a:tabLst>
                <a:tab pos="241935" algn="l"/>
              </a:tabLst>
            </a:pPr>
            <a:r>
              <a:rPr lang="fr-CA" sz="2800" spc="-10" dirty="0">
                <a:solidFill>
                  <a:srgbClr val="001F5F"/>
                </a:solidFill>
                <a:latin typeface="Calibri"/>
                <a:cs typeface="Calibri"/>
              </a:rPr>
              <a:t>Réduire l’incidence de la maladie et la circulation du virus dans la population a des niveaux qui permettent un retour a une vie saine et productive et ce de manière durable</a:t>
            </a:r>
          </a:p>
          <a:p>
            <a:pPr marL="698500" lvl="1" indent="-229235">
              <a:spcBef>
                <a:spcPts val="489"/>
              </a:spcBef>
              <a:buFont typeface="Arial"/>
              <a:buChar char="•"/>
              <a:tabLst>
                <a:tab pos="241935" algn="l"/>
              </a:tabLst>
            </a:pPr>
            <a:r>
              <a:rPr lang="fr-CA" sz="2800" spc="-10" dirty="0">
                <a:solidFill>
                  <a:srgbClr val="001F5F"/>
                </a:solidFill>
                <a:latin typeface="Calibri"/>
                <a:cs typeface="Calibri"/>
              </a:rPr>
              <a:t>Maintenir le fonctionnement du système de santé</a:t>
            </a:r>
            <a:endParaRPr lang="fr-CA" sz="2800" spc="-5" dirty="0">
              <a:solidFill>
                <a:srgbClr val="001F5F"/>
              </a:solidFill>
              <a:latin typeface="Calibri"/>
              <a:cs typeface="Calibri"/>
            </a:endParaRPr>
          </a:p>
          <a:p>
            <a:pPr marL="698500" lvl="1" indent="-229235">
              <a:lnSpc>
                <a:spcPct val="100000"/>
              </a:lnSpc>
              <a:spcBef>
                <a:spcPts val="220"/>
              </a:spcBef>
              <a:buFont typeface="Arial"/>
              <a:buChar char="•"/>
              <a:tabLst>
                <a:tab pos="699135" algn="l"/>
              </a:tabLst>
            </a:pPr>
            <a:endParaRPr lang="fr-CA" sz="2300" spc="-5" dirty="0">
              <a:solidFill>
                <a:srgbClr val="001F5F"/>
              </a:solidFill>
              <a:latin typeface="Calibri"/>
              <a:cs typeface="Calibri"/>
            </a:endParaRPr>
          </a:p>
          <a:p>
            <a:pPr marL="469265" lvl="1">
              <a:lnSpc>
                <a:spcPct val="100000"/>
              </a:lnSpc>
              <a:spcBef>
                <a:spcPts val="220"/>
              </a:spcBef>
              <a:tabLst>
                <a:tab pos="699135" algn="l"/>
              </a:tabLst>
            </a:pPr>
            <a:endParaRPr lang="fr-CA" sz="2300" spc="-5" dirty="0">
              <a:solidFill>
                <a:srgbClr val="001F5F"/>
              </a:solidFill>
              <a:latin typeface="Calibri"/>
              <a:cs typeface="Calibri"/>
            </a:endParaRPr>
          </a:p>
        </p:txBody>
      </p:sp>
      <p:sp>
        <p:nvSpPr>
          <p:cNvPr id="4" name="object 4"/>
          <p:cNvSpPr/>
          <p:nvPr/>
        </p:nvSpPr>
        <p:spPr>
          <a:xfrm>
            <a:off x="0" y="0"/>
            <a:ext cx="9144000" cy="2162555"/>
          </a:xfrm>
          <a:prstGeom prst="rect">
            <a:avLst/>
          </a:prstGeom>
          <a:blipFill>
            <a:blip r:embed="rId2" cstate="print"/>
            <a:stretch>
              <a:fillRect/>
            </a:stretch>
          </a:blipFill>
        </p:spPr>
        <p:txBody>
          <a:bodyPr wrap="square" lIns="0" tIns="0" rIns="0" bIns="0" rtlCol="0"/>
          <a:lstStyle/>
          <a:p>
            <a:endParaRPr/>
          </a:p>
        </p:txBody>
      </p:sp>
      <p:pic>
        <p:nvPicPr>
          <p:cNvPr id="5" name="Image 4">
            <a:extLst>
              <a:ext uri="{FF2B5EF4-FFF2-40B4-BE49-F238E27FC236}">
                <a16:creationId xmlns:a16="http://schemas.microsoft.com/office/drawing/2014/main" xmlns="" id="{AC356E80-C806-435D-93F4-211AE3592C75}"/>
              </a:ext>
            </a:extLst>
          </p:cNvPr>
          <p:cNvPicPr>
            <a:picLocks noChangeAspect="1"/>
          </p:cNvPicPr>
          <p:nvPr/>
        </p:nvPicPr>
        <p:blipFill>
          <a:blip r:embed="rId3"/>
          <a:stretch>
            <a:fillRect/>
          </a:stretch>
        </p:blipFill>
        <p:spPr>
          <a:xfrm>
            <a:off x="7333433" y="1447800"/>
            <a:ext cx="1776355" cy="2386077"/>
          </a:xfrm>
          <a:prstGeom prst="rect">
            <a:avLst/>
          </a:prstGeom>
        </p:spPr>
      </p:pic>
    </p:spTree>
    <p:extLst>
      <p:ext uri="{BB962C8B-B14F-4D97-AF65-F5344CB8AC3E}">
        <p14:creationId xmlns:p14="http://schemas.microsoft.com/office/powerpoint/2010/main" val="3983245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7262" y="204723"/>
            <a:ext cx="4799330" cy="635000"/>
          </a:xfrm>
          <a:prstGeom prst="rect">
            <a:avLst/>
          </a:prstGeom>
        </p:spPr>
        <p:txBody>
          <a:bodyPr vert="horz" wrap="square" lIns="0" tIns="12700" rIns="0" bIns="0" rtlCol="0">
            <a:spAutoFit/>
          </a:bodyPr>
          <a:lstStyle/>
          <a:p>
            <a:pPr marL="12700">
              <a:lnSpc>
                <a:spcPct val="100000"/>
              </a:lnSpc>
              <a:spcBef>
                <a:spcPts val="100"/>
              </a:spcBef>
            </a:pPr>
            <a:r>
              <a:rPr sz="4000" b="0" spc="-25" dirty="0">
                <a:solidFill>
                  <a:srgbClr val="001F5F"/>
                </a:solidFill>
                <a:latin typeface="Cambria"/>
                <a:cs typeface="Cambria"/>
              </a:rPr>
              <a:t>Vaccination</a:t>
            </a:r>
            <a:r>
              <a:rPr sz="4000" b="0" spc="-60" dirty="0">
                <a:solidFill>
                  <a:srgbClr val="001F5F"/>
                </a:solidFill>
                <a:latin typeface="Cambria"/>
                <a:cs typeface="Cambria"/>
              </a:rPr>
              <a:t> </a:t>
            </a:r>
            <a:r>
              <a:rPr sz="4000" b="0" spc="-10" dirty="0">
                <a:solidFill>
                  <a:srgbClr val="001F5F"/>
                </a:solidFill>
                <a:latin typeface="Cambria"/>
                <a:cs typeface="Cambria"/>
              </a:rPr>
              <a:t>COVID-19</a:t>
            </a:r>
            <a:endParaRPr sz="4000">
              <a:latin typeface="Cambria"/>
              <a:cs typeface="Cambria"/>
            </a:endParaRPr>
          </a:p>
        </p:txBody>
      </p:sp>
      <p:sp>
        <p:nvSpPr>
          <p:cNvPr id="3" name="object 3"/>
          <p:cNvSpPr txBox="1"/>
          <p:nvPr/>
        </p:nvSpPr>
        <p:spPr>
          <a:xfrm>
            <a:off x="556894" y="2187214"/>
            <a:ext cx="8002905" cy="5623333"/>
          </a:xfrm>
          <a:prstGeom prst="rect">
            <a:avLst/>
          </a:prstGeom>
        </p:spPr>
        <p:txBody>
          <a:bodyPr vert="horz" wrap="square" lIns="0" tIns="62229" rIns="0" bIns="0" rtlCol="0">
            <a:spAutoFit/>
          </a:bodyPr>
          <a:lstStyle/>
          <a:p>
            <a:pPr marL="12065">
              <a:lnSpc>
                <a:spcPct val="100000"/>
              </a:lnSpc>
              <a:spcBef>
                <a:spcPts val="489"/>
              </a:spcBef>
              <a:tabLst>
                <a:tab pos="241935" algn="l"/>
              </a:tabLst>
            </a:pPr>
            <a:r>
              <a:rPr lang="fr-CA" sz="3200" spc="-10" dirty="0">
                <a:solidFill>
                  <a:srgbClr val="001F5F"/>
                </a:solidFill>
                <a:latin typeface="Calibri"/>
                <a:cs typeface="Calibri"/>
              </a:rPr>
              <a:t>Fonctionnement des vaccins a base d’ARNm</a:t>
            </a:r>
          </a:p>
          <a:p>
            <a:pPr marL="526415" indent="-514350">
              <a:lnSpc>
                <a:spcPct val="100000"/>
              </a:lnSpc>
              <a:spcBef>
                <a:spcPts val="489"/>
              </a:spcBef>
              <a:buAutoNum type="arabicPeriod"/>
              <a:tabLst>
                <a:tab pos="241935" algn="l"/>
              </a:tabLst>
            </a:pPr>
            <a:r>
              <a:rPr lang="fr-CA" sz="3200" spc="-10" dirty="0">
                <a:solidFill>
                  <a:srgbClr val="001F5F"/>
                </a:solidFill>
                <a:latin typeface="Calibri"/>
                <a:cs typeface="Calibri"/>
              </a:rPr>
              <a:t>Enseignent a nos cellules comment fabriquer une protéine qui déclenchera une réponse immunitaire sans utiliser le virus vivant causant la Covid19.  </a:t>
            </a:r>
          </a:p>
          <a:p>
            <a:pPr marL="526415" indent="-514350">
              <a:lnSpc>
                <a:spcPct val="100000"/>
              </a:lnSpc>
              <a:spcBef>
                <a:spcPts val="489"/>
              </a:spcBef>
              <a:buAutoNum type="arabicPeriod"/>
              <a:tabLst>
                <a:tab pos="241935" algn="l"/>
              </a:tabLst>
            </a:pPr>
            <a:r>
              <a:rPr lang="fr-CA" sz="3200" spc="-10" dirty="0">
                <a:solidFill>
                  <a:srgbClr val="001F5F"/>
                </a:solidFill>
                <a:latin typeface="Calibri"/>
                <a:cs typeface="Calibri"/>
              </a:rPr>
              <a:t>Notre corps produit des anticorps qui nous aident a combattre l’infection si le vrais virus pénètre dans notre corps a l’avenir</a:t>
            </a:r>
          </a:p>
          <a:p>
            <a:pPr marL="469265" lvl="1">
              <a:spcBef>
                <a:spcPts val="489"/>
              </a:spcBef>
              <a:tabLst>
                <a:tab pos="241935" algn="l"/>
              </a:tabLst>
            </a:pPr>
            <a:endParaRPr lang="fr-CA" sz="3200" spc="-10" dirty="0">
              <a:solidFill>
                <a:srgbClr val="001F5F"/>
              </a:solidFill>
              <a:latin typeface="Calibri"/>
              <a:cs typeface="Calibri"/>
            </a:endParaRPr>
          </a:p>
          <a:p>
            <a:pPr marL="12065">
              <a:lnSpc>
                <a:spcPct val="100000"/>
              </a:lnSpc>
              <a:spcBef>
                <a:spcPts val="489"/>
              </a:spcBef>
              <a:tabLst>
                <a:tab pos="241935" algn="l"/>
              </a:tabLst>
            </a:pPr>
            <a:r>
              <a:rPr lang="fr-CA" sz="3200" spc="-10" dirty="0">
                <a:solidFill>
                  <a:srgbClr val="001F5F"/>
                </a:solidFill>
                <a:latin typeface="Calibri"/>
                <a:cs typeface="Calibri"/>
              </a:rPr>
              <a:t>  </a:t>
            </a:r>
          </a:p>
          <a:p>
            <a:pPr marL="469265" lvl="1">
              <a:lnSpc>
                <a:spcPct val="100000"/>
              </a:lnSpc>
              <a:spcBef>
                <a:spcPts val="220"/>
              </a:spcBef>
              <a:tabLst>
                <a:tab pos="699135" algn="l"/>
              </a:tabLst>
            </a:pPr>
            <a:endParaRPr lang="fr-CA" sz="2300" spc="-5" dirty="0">
              <a:solidFill>
                <a:srgbClr val="001F5F"/>
              </a:solidFill>
              <a:latin typeface="Calibri"/>
              <a:cs typeface="Calibri"/>
            </a:endParaRPr>
          </a:p>
        </p:txBody>
      </p:sp>
      <p:sp>
        <p:nvSpPr>
          <p:cNvPr id="4" name="object 4"/>
          <p:cNvSpPr/>
          <p:nvPr/>
        </p:nvSpPr>
        <p:spPr>
          <a:xfrm>
            <a:off x="0" y="0"/>
            <a:ext cx="9144000" cy="2162555"/>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477834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503</TotalTime>
  <Words>767</Words>
  <Application>Microsoft Office PowerPoint</Application>
  <PresentationFormat>Affichage à l'écran (4:3)</PresentationFormat>
  <Paragraphs>92</Paragraphs>
  <Slides>24</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24</vt:i4>
      </vt:variant>
    </vt:vector>
  </HeadingPairs>
  <TitlesOfParts>
    <vt:vector size="31" baseType="lpstr">
      <vt:lpstr>Arial</vt:lpstr>
      <vt:lpstr>Calibri</vt:lpstr>
      <vt:lpstr>Cambria</vt:lpstr>
      <vt:lpstr>Comic Sans MS</vt:lpstr>
      <vt:lpstr>Times New Roman</vt:lpstr>
      <vt:lpstr>Wingdings</vt:lpstr>
      <vt:lpstr>Office Theme</vt:lpstr>
      <vt:lpstr>Un jour nouveau : la vaccination   contre la COVID-19 Par Caterina Staltari, Inf. BSc. MSc., APPR (CUSM) </vt:lpstr>
      <vt:lpstr>Références Institut National de Santé Publique du Québec (SP) Ministère de la santé et des services sociaux (MSSS) Centre Universitaire de Sante McGill:  Revue hebdomadaire des données statistiques, observations, leçons apprises </vt:lpstr>
      <vt:lpstr>Québec</vt:lpstr>
      <vt:lpstr>Quebec : hospitalisations</vt:lpstr>
      <vt:lpstr>Eclosions</vt:lpstr>
      <vt:lpstr>La vaccination</vt:lpstr>
      <vt:lpstr>Vaccination COVID-19</vt:lpstr>
      <vt:lpstr>Vaccination COVID-19</vt:lpstr>
      <vt:lpstr>Vaccination COVID-19</vt:lpstr>
      <vt:lpstr>Vaccination COVID-19</vt:lpstr>
      <vt:lpstr>Vaccination COVID-19</vt:lpstr>
      <vt:lpstr>Vaccination COVID-19</vt:lpstr>
      <vt:lpstr>Vaccination COVID-19</vt:lpstr>
      <vt:lpstr>Vaccination COVID-19</vt:lpstr>
      <vt:lpstr>Vaccination COVID-19</vt:lpstr>
      <vt:lpstr>Directives sur la priorisation - MSSS</vt:lpstr>
      <vt:lpstr>Présentation PowerPoint</vt:lpstr>
      <vt:lpstr>Présentation PowerPoint</vt:lpstr>
      <vt:lpstr>COLCHICINE</vt:lpstr>
      <vt:lpstr>Utilisation de la colchicine</vt:lpstr>
      <vt:lpstr>Présentation PowerPoint</vt:lpstr>
      <vt:lpstr>Etude COLCORONA:   communiqué de presse 22 janvier 2021</vt:lpstr>
      <vt:lpstr>Conclusion</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Hubert (CUSM)</dc:creator>
  <cp:lastModifiedBy>Jean Chrysostome Zoloshi</cp:lastModifiedBy>
  <cp:revision>40</cp:revision>
  <cp:lastPrinted>2021-01-26T00:24:26Z</cp:lastPrinted>
  <dcterms:created xsi:type="dcterms:W3CDTF">2021-01-17T18:55:33Z</dcterms:created>
  <dcterms:modified xsi:type="dcterms:W3CDTF">2021-02-07T01:42:55Z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2021-01-07T00:00:00Z</vt:filetime>
  </property>
  <property fmtid="{D5CDD505-2E9C-101B-9397-08002B2CF9AE}" pid="3" name="Creator">
    <vt:lpwstr>Microsoft® PowerPoint® 2010</vt:lpwstr>
  </property>
  <property fmtid="{D5CDD505-2E9C-101B-9397-08002B2CF9AE}" pid="4" name="LastSaved">
    <vt:filetime>2021-01-17T00:00:00Z</vt:filetime>
  </property>
</Properties>
</file>